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26" r:id="rId3"/>
    <p:sldId id="328" r:id="rId4"/>
    <p:sldId id="299" r:id="rId5"/>
    <p:sldId id="300" r:id="rId6"/>
    <p:sldId id="320" r:id="rId7"/>
    <p:sldId id="311" r:id="rId8"/>
    <p:sldId id="304" r:id="rId9"/>
    <p:sldId id="301" r:id="rId10"/>
    <p:sldId id="308" r:id="rId11"/>
    <p:sldId id="332" r:id="rId12"/>
    <p:sldId id="331" r:id="rId13"/>
    <p:sldId id="333" r:id="rId14"/>
    <p:sldId id="330" r:id="rId15"/>
    <p:sldId id="334" r:id="rId16"/>
    <p:sldId id="322" r:id="rId17"/>
    <p:sldId id="329" r:id="rId18"/>
    <p:sldId id="285" r:id="rId19"/>
    <p:sldId id="297" r:id="rId20"/>
    <p:sldId id="298" r:id="rId21"/>
    <p:sldId id="323" r:id="rId22"/>
  </p:sldIdLst>
  <p:sldSz cx="9144000" cy="6858000" type="screen4x3"/>
  <p:notesSz cx="6797675" cy="9926638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B050"/>
    <a:srgbClr val="00FF99"/>
    <a:srgbClr val="FFFFFF"/>
    <a:srgbClr val="13501D"/>
    <a:srgbClr val="003300"/>
    <a:srgbClr val="FF9966"/>
    <a:srgbClr val="FFFF66"/>
    <a:srgbClr val="00FF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628" autoAdjust="0"/>
  </p:normalViewPr>
  <p:slideViewPr>
    <p:cSldViewPr>
      <p:cViewPr varScale="1">
        <p:scale>
          <a:sx n="109" d="100"/>
          <a:sy n="109" d="100"/>
        </p:scale>
        <p:origin x="171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0" y="413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3876552-E821-4FDD-B49D-3D8165B2D89D}" type="datetimeFigureOut">
              <a:rPr lang="bg-BG"/>
              <a:pPr>
                <a:defRPr/>
              </a:pPr>
              <a:t>23.8.2023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4696AAB-9846-49DF-B444-E1226DAD91D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034867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0F055CF-2FA4-446E-8C37-069177DA78B1}" type="datetimeFigureOut">
              <a:rPr lang="bg-BG"/>
              <a:pPr>
                <a:defRPr/>
              </a:pPr>
              <a:t>23.8.2023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 smtClean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noProof="0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noProof="0" smtClean="0"/>
              <a:t>Второ ниво</a:t>
            </a:r>
          </a:p>
          <a:p>
            <a:pPr lvl="2"/>
            <a:r>
              <a:rPr lang="bg-BG" noProof="0" smtClean="0"/>
              <a:t>Трето ниво</a:t>
            </a:r>
          </a:p>
          <a:p>
            <a:pPr lvl="3"/>
            <a:r>
              <a:rPr lang="bg-BG" noProof="0" smtClean="0"/>
              <a:t>Четвърто ниво</a:t>
            </a:r>
          </a:p>
          <a:p>
            <a:pPr lvl="4"/>
            <a:r>
              <a:rPr lang="bg-BG" noProof="0" smtClean="0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81E55F2-568C-4C1F-B3D2-488B20B0FB0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49696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27652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1891DCF-4676-45A0-B46E-32DAF0D35C49}" type="slidenum">
              <a:rPr lang="bg-BG" smtClean="0"/>
              <a:pPr/>
              <a:t>20</a:t>
            </a:fld>
            <a:endParaRPr lang="bg-BG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23.8.2023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23.8.2023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23.8.2023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23.8.2023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23.8.2023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23.8.2023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23.8.2023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23.8.2023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23.8.2023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23.8.2023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23.8.2023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23.8.2023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7893" y="476672"/>
            <a:ext cx="8496944" cy="792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4100" b="1" dirty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ПРОЕКТОБЮДЖЕТ </a:t>
            </a:r>
            <a:r>
              <a:rPr lang="bg-BG" sz="4100" b="1" dirty="0" smtClean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</a:t>
            </a:r>
            <a:r>
              <a:rPr lang="en-US" sz="4100" b="1" dirty="0" smtClean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</a:t>
            </a:r>
            <a:r>
              <a:rPr lang="bg-BG" sz="4100" b="1" dirty="0" smtClean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3 година</a:t>
            </a:r>
            <a:endParaRPr lang="bg-BG" sz="4100" b="1" dirty="0">
              <a:ln w="11430"/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6" name="Picture 2" descr="\\192.168.23.79\share\Budget&amp;Finansi\Емил Марков\снимки враца\11879135_878962202197169_1956594655437103214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525674" cy="512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95536" y="188640"/>
            <a:ext cx="8424936" cy="13681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 prstMaterial="flat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ПРОЕКТОБЮДЖЕТ</a:t>
            </a:r>
            <a:r>
              <a:rPr lang="bg-BG" sz="4000" b="1" dirty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 </a:t>
            </a:r>
            <a:r>
              <a:rPr lang="bg-BG" sz="4000" b="1" dirty="0" smtClean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2023 година </a:t>
            </a: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ОСНОВНА ЦЕЛ</a:t>
            </a:r>
          </a:p>
        </p:txBody>
      </p:sp>
      <p:sp>
        <p:nvSpPr>
          <p:cNvPr id="4" name="Текстово поле 3"/>
          <p:cNvSpPr txBox="1">
            <a:spLocks noChangeArrowheads="1"/>
          </p:cNvSpPr>
          <p:nvPr/>
        </p:nvSpPr>
        <p:spPr bwMode="auto">
          <a:xfrm>
            <a:off x="395536" y="1607542"/>
            <a:ext cx="8424936" cy="39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bg-BG" sz="2800" b="1" dirty="0" smtClean="0">
                <a:solidFill>
                  <a:srgbClr val="006600"/>
                </a:solidFill>
                <a:latin typeface="Cambria" pitchFamily="18" charset="0"/>
                <a:ea typeface="Times New Roman"/>
              </a:rPr>
              <a:t> </a:t>
            </a:r>
            <a:endParaRPr lang="en-US" sz="2800" b="1" dirty="0" smtClean="0">
              <a:solidFill>
                <a:srgbClr val="006600"/>
              </a:solidFill>
              <a:latin typeface="Cambria" pitchFamily="18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Font typeface="Arial" pitchFamily="34" charset="0"/>
              <a:buChar char="•"/>
            </a:pPr>
            <a:r>
              <a:rPr lang="bg-BG" sz="2800" b="1" dirty="0" smtClean="0">
                <a:solidFill>
                  <a:srgbClr val="006600"/>
                </a:solidFill>
                <a:latin typeface="Cambria" pitchFamily="18" charset="0"/>
                <a:ea typeface="Times New Roman"/>
              </a:rPr>
              <a:t>Повишаване ефективността на публичните разходи</a:t>
            </a:r>
            <a:endParaRPr lang="bg-BG" sz="2800" b="1" dirty="0" smtClean="0">
              <a:solidFill>
                <a:srgbClr val="006600"/>
              </a:solidFill>
              <a:latin typeface="Cambria" pitchFamily="18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Font typeface="Arial" pitchFamily="34" charset="0"/>
              <a:buChar char="•"/>
            </a:pPr>
            <a:r>
              <a:rPr lang="bg-BG" sz="2800" b="1" dirty="0" smtClean="0">
                <a:solidFill>
                  <a:srgbClr val="006600"/>
                </a:solidFill>
                <a:latin typeface="Cambria" pitchFamily="18" charset="0"/>
                <a:ea typeface="Times New Roman"/>
              </a:rPr>
              <a:t>Осигуряване на устойчиво местно развитие </a:t>
            </a:r>
            <a:endParaRPr lang="bg-BG" sz="2800" b="1" dirty="0">
              <a:solidFill>
                <a:srgbClr val="006600"/>
              </a:solidFill>
              <a:latin typeface="Cambria" pitchFamily="18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Font typeface="Arial" pitchFamily="34" charset="0"/>
              <a:buChar char="•"/>
            </a:pPr>
            <a:r>
              <a:rPr lang="bg-BG" sz="2800" b="1" dirty="0" smtClean="0">
                <a:solidFill>
                  <a:srgbClr val="006600"/>
                </a:solidFill>
                <a:latin typeface="Cambria" pitchFamily="18" charset="0"/>
                <a:ea typeface="Times New Roman"/>
              </a:rPr>
              <a:t>Поддържане и повишаване качеството на жизнената среда в населените места на общината </a:t>
            </a:r>
            <a:endParaRPr lang="bg-BG" sz="2800" b="1" dirty="0" smtClean="0">
              <a:solidFill>
                <a:srgbClr val="006600"/>
              </a:solidFill>
              <a:latin typeface="Cambria" pitchFamily="18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Font typeface="Arial" pitchFamily="34" charset="0"/>
              <a:buChar char="•"/>
            </a:pPr>
            <a:r>
              <a:rPr lang="bg-BG" sz="2800" b="1" dirty="0" smtClean="0">
                <a:solidFill>
                  <a:srgbClr val="006600"/>
                </a:solidFill>
                <a:latin typeface="Cambria" pitchFamily="18" charset="0"/>
                <a:ea typeface="Times New Roman"/>
              </a:rPr>
              <a:t>Запазена финансова стабилност</a:t>
            </a:r>
            <a:endParaRPr lang="bg-BG" sz="2800" b="1" dirty="0">
              <a:solidFill>
                <a:srgbClr val="006600"/>
              </a:solidFill>
              <a:latin typeface="Cambria" pitchFamily="18" charset="0"/>
              <a:ea typeface="Times New Roman"/>
            </a:endParaRPr>
          </a:p>
          <a:p>
            <a:pPr algn="ctr">
              <a:lnSpc>
                <a:spcPct val="150000"/>
              </a:lnSpc>
            </a:pPr>
            <a:endParaRPr lang="bg-BG" sz="1900" b="1" dirty="0" smtClean="0">
              <a:solidFill>
                <a:srgbClr val="006600"/>
              </a:solidFill>
              <a:latin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95536" y="188640"/>
            <a:ext cx="8424936" cy="13681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 prstMaterial="flat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ПРОЕКТОБЮДЖЕТ</a:t>
            </a:r>
            <a:r>
              <a:rPr lang="bg-BG" sz="40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 </a:t>
            </a:r>
            <a:r>
              <a:rPr lang="bg-BG" sz="40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2023 година </a:t>
            </a:r>
            <a:r>
              <a:rPr lang="bg-BG" sz="3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ГОДИШНИ ЦЕЛИ</a:t>
            </a:r>
            <a:endParaRPr lang="bg-BG" sz="3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4" name="Текстово поле 3"/>
          <p:cNvSpPr txBox="1">
            <a:spLocks noChangeArrowheads="1"/>
          </p:cNvSpPr>
          <p:nvPr/>
        </p:nvSpPr>
        <p:spPr bwMode="auto">
          <a:xfrm>
            <a:off x="251520" y="1772816"/>
            <a:ext cx="871296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itchFamily="34" charset="0"/>
              <a:buChar char="•"/>
            </a:pPr>
            <a:r>
              <a:rPr lang="bg-BG" sz="1600" b="1" dirty="0" smtClean="0">
                <a:solidFill>
                  <a:srgbClr val="006600"/>
                </a:solidFill>
                <a:latin typeface="Cambria" pitchFamily="18" charset="0"/>
              </a:rPr>
              <a:t>Постигане на </a:t>
            </a:r>
            <a:r>
              <a:rPr lang="bg-BG" sz="1600" b="1" dirty="0">
                <a:solidFill>
                  <a:srgbClr val="006600"/>
                </a:solidFill>
                <a:latin typeface="Cambria" pitchFamily="18" charset="0"/>
              </a:rPr>
              <a:t>р</a:t>
            </a:r>
            <a:r>
              <a:rPr lang="bg-BG" sz="1600" b="1" dirty="0" smtClean="0">
                <a:solidFill>
                  <a:srgbClr val="006600"/>
                </a:solidFill>
                <a:latin typeface="Cambria" pitchFamily="18" charset="0"/>
              </a:rPr>
              <a:t>ъст и устойчивост на данъчните и неданъчни приходи;</a:t>
            </a:r>
            <a:endParaRPr lang="bg-BG" sz="1600" b="1" dirty="0" smtClean="0">
              <a:solidFill>
                <a:srgbClr val="006600"/>
              </a:solidFill>
              <a:latin typeface="Cambria" pitchFamily="18" charset="0"/>
            </a:endParaRPr>
          </a:p>
          <a:p>
            <a:pPr marL="571500" indent="-571500">
              <a:lnSpc>
                <a:spcPct val="150000"/>
              </a:lnSpc>
              <a:buFont typeface="Arial" pitchFamily="34" charset="0"/>
              <a:buChar char="•"/>
            </a:pPr>
            <a:r>
              <a:rPr lang="bg-BG" sz="1600" b="1" dirty="0" smtClean="0">
                <a:solidFill>
                  <a:srgbClr val="006600"/>
                </a:solidFill>
                <a:latin typeface="Cambria" pitchFamily="18" charset="0"/>
              </a:rPr>
              <a:t>Оптимизиране на качеството и обхвата на публичните услуги и осигуряване на изпълнението им в условия на икономическа несигурност;</a:t>
            </a:r>
            <a:endParaRPr lang="bg-BG" sz="1600" b="1" dirty="0">
              <a:solidFill>
                <a:srgbClr val="006600"/>
              </a:solidFill>
              <a:latin typeface="Cambria" pitchFamily="18" charset="0"/>
            </a:endParaRPr>
          </a:p>
          <a:p>
            <a:pPr marL="571500" lvl="0" indent="-5715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Осигуряване </a:t>
            </a: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на </a:t>
            </a: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съответствие между планирани дейности, реалистичното им остойностяване и източниците на финансиране; </a:t>
            </a:r>
            <a:endParaRPr lang="ru-RU" sz="1600" b="1" dirty="0" smtClean="0">
              <a:solidFill>
                <a:srgbClr val="006600"/>
              </a:solidFill>
              <a:latin typeface="Cambria" pitchFamily="18" charset="0"/>
            </a:endParaRPr>
          </a:p>
          <a:p>
            <a:pPr marL="571500" indent="-5715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Създаване предпоставки </a:t>
            </a: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за развитие, поддържане и подобряване на социалната и техническата инфраструктура </a:t>
            </a: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с оценка за икономическа обоснованост при приоритизиране на обектите;</a:t>
            </a:r>
            <a:endParaRPr lang="ru-RU" sz="1600" b="1" dirty="0" smtClean="0">
              <a:solidFill>
                <a:srgbClr val="006600"/>
              </a:solidFill>
              <a:latin typeface="Cambria" pitchFamily="18" charset="0"/>
            </a:endParaRPr>
          </a:p>
          <a:p>
            <a:pPr marL="571500" indent="-5715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Осигуряване на условия за допълнително финансиране, устойчивост и подготовка на общинските проекти по оперативни и други програми</a:t>
            </a:r>
          </a:p>
          <a:p>
            <a:pPr marL="571500" indent="-5715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b="1" dirty="0">
                <a:solidFill>
                  <a:srgbClr val="006600"/>
                </a:solidFill>
                <a:latin typeface="Cambria" pitchFamily="18" charset="0"/>
              </a:rPr>
              <a:t>П</a:t>
            </a: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оддържане на условия </a:t>
            </a: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за прозрачност, публичност и граждански контрол при планирането и разходването на публичните средства.</a:t>
            </a:r>
            <a:endParaRPr lang="bg-BG" sz="1600" b="1" dirty="0" smtClean="0">
              <a:solidFill>
                <a:srgbClr val="0066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71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Текстово поле 3"/>
          <p:cNvSpPr txBox="1">
            <a:spLocks noChangeArrowheads="1"/>
          </p:cNvSpPr>
          <p:nvPr/>
        </p:nvSpPr>
        <p:spPr bwMode="auto">
          <a:xfrm>
            <a:off x="323528" y="1628800"/>
            <a:ext cx="840562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6600"/>
                </a:solidFill>
                <a:latin typeface="Cambria" pitchFamily="18" charset="0"/>
              </a:rPr>
              <a:t>Създаване, обновяване </a:t>
            </a:r>
            <a:r>
              <a:rPr lang="ru-RU" sz="2000" b="1" dirty="0" smtClean="0">
                <a:solidFill>
                  <a:srgbClr val="006600"/>
                </a:solidFill>
                <a:latin typeface="Cambria" pitchFamily="18" charset="0"/>
              </a:rPr>
              <a:t>и поддържане на безопасни и достъпни публични пространства в населените места на общината</a:t>
            </a:r>
            <a:r>
              <a:rPr lang="ru-RU" sz="2000" b="1" dirty="0" smtClean="0">
                <a:solidFill>
                  <a:srgbClr val="006600"/>
                </a:solidFill>
                <a:latin typeface="Cambria" pitchFamily="18" charset="0"/>
              </a:rPr>
              <a:t>;</a:t>
            </a:r>
            <a:endParaRPr lang="ru-RU" sz="2000" b="1" dirty="0" smtClean="0">
              <a:solidFill>
                <a:srgbClr val="006600"/>
              </a:solidFill>
              <a:latin typeface="Cambria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6600"/>
                </a:solidFill>
                <a:latin typeface="Cambria" pitchFamily="18" charset="0"/>
              </a:rPr>
              <a:t>Ремонт и поддържане на улиците и пешеходните зони  в населените места </a:t>
            </a:r>
            <a:r>
              <a:rPr lang="ru-RU" sz="2000" b="1" dirty="0">
                <a:solidFill>
                  <a:srgbClr val="006600"/>
                </a:solidFill>
                <a:latin typeface="Cambria" pitchFamily="18" charset="0"/>
              </a:rPr>
              <a:t>на </a:t>
            </a:r>
            <a:r>
              <a:rPr lang="ru-RU" sz="2000" b="1" dirty="0" smtClean="0">
                <a:solidFill>
                  <a:srgbClr val="006600"/>
                </a:solidFill>
                <a:latin typeface="Cambria" pitchFamily="18" charset="0"/>
              </a:rPr>
              <a:t>общината;</a:t>
            </a:r>
            <a:endParaRPr lang="ru-RU" sz="2000" b="1" dirty="0" smtClean="0">
              <a:solidFill>
                <a:srgbClr val="006600"/>
              </a:solidFill>
              <a:latin typeface="Cambria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6600"/>
                </a:solidFill>
                <a:latin typeface="Cambria" pitchFamily="18" charset="0"/>
              </a:rPr>
              <a:t>Обособяване и поддържане на зони за паркиране;</a:t>
            </a:r>
            <a:endParaRPr lang="ru-RU" sz="2000" b="1" dirty="0" smtClean="0">
              <a:solidFill>
                <a:srgbClr val="006600"/>
              </a:solidFill>
              <a:latin typeface="Cambria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b="1" dirty="0">
                <a:solidFill>
                  <a:srgbClr val="006600"/>
                </a:solidFill>
                <a:latin typeface="Cambria" pitchFamily="18" charset="0"/>
              </a:rPr>
              <a:t>Р</a:t>
            </a:r>
            <a:r>
              <a:rPr lang="ru-RU" sz="2000" b="1" dirty="0" smtClean="0">
                <a:solidFill>
                  <a:srgbClr val="006600"/>
                </a:solidFill>
                <a:latin typeface="Cambria" pitchFamily="18" charset="0"/>
              </a:rPr>
              <a:t>емонт и поддържане на общинската пътна мрежа.</a:t>
            </a:r>
            <a:endParaRPr lang="ru-RU" sz="2000" b="1" dirty="0" smtClean="0">
              <a:solidFill>
                <a:srgbClr val="006600"/>
              </a:solidFill>
              <a:latin typeface="Cambria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260649"/>
            <a:ext cx="8369622" cy="122413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ПРОЕКТОБЮДЖЕТ </a:t>
            </a:r>
            <a:r>
              <a:rPr lang="bg-BG" sz="3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2023 година ПРИОРИТЕТИ</a:t>
            </a:r>
            <a:endParaRPr lang="bg-BG" sz="3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47807" y="404664"/>
            <a:ext cx="8319868" cy="11521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2023 </a:t>
            </a: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</a:t>
            </a:r>
          </a:p>
        </p:txBody>
      </p:sp>
      <p:sp>
        <p:nvSpPr>
          <p:cNvPr id="1028" name="Текстово поле 4"/>
          <p:cNvSpPr txBox="1">
            <a:spLocks noChangeArrowheads="1"/>
          </p:cNvSpPr>
          <p:nvPr/>
        </p:nvSpPr>
        <p:spPr bwMode="auto">
          <a:xfrm>
            <a:off x="447807" y="1988840"/>
            <a:ext cx="831986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 sz="4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Проектът </a:t>
            </a:r>
            <a:r>
              <a:rPr lang="bg-BG" sz="4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за </a:t>
            </a:r>
            <a:r>
              <a:rPr lang="bg-BG" sz="4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Бюджет </a:t>
            </a:r>
            <a:r>
              <a:rPr lang="bg-BG" sz="4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на Община Враца за</a:t>
            </a:r>
          </a:p>
          <a:p>
            <a:pPr algn="ctr"/>
            <a:r>
              <a:rPr lang="bg-BG" sz="4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2023 година е</a:t>
            </a:r>
            <a:r>
              <a:rPr lang="en-US" sz="4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</a:t>
            </a:r>
            <a:endParaRPr lang="bg-BG" sz="48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  <a:p>
            <a:pPr algn="ctr"/>
            <a:r>
              <a:rPr lang="bg-BG" sz="48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116 595 122 лева</a:t>
            </a:r>
            <a:endParaRPr lang="bg-BG" sz="4800" dirty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19224" y="404664"/>
            <a:ext cx="8319868" cy="12241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</a:t>
            </a:r>
            <a:r>
              <a:rPr lang="bg-BG" sz="3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ГОДИНА ДЪРЖАВНИ ДЕЙНОСТИ</a:t>
            </a:r>
            <a:endParaRPr lang="bg-BG" sz="3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9219" name="Текстово поле 1"/>
          <p:cNvSpPr txBox="1">
            <a:spLocks noChangeArrowheads="1"/>
          </p:cNvSpPr>
          <p:nvPr/>
        </p:nvSpPr>
        <p:spPr bwMode="auto">
          <a:xfrm>
            <a:off x="559260" y="1772816"/>
            <a:ext cx="798674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g-BG" sz="3600" dirty="0">
                <a:solidFill>
                  <a:srgbClr val="006600"/>
                </a:solidFill>
                <a:latin typeface="Cambria Math" pitchFamily="18" charset="0"/>
              </a:rPr>
              <a:t>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Приходна част: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72 372 532лв.</a:t>
            </a:r>
          </a:p>
          <a:p>
            <a:pPr algn="just">
              <a:lnSpc>
                <a:spcPct val="150000"/>
              </a:lnSpc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-  Трансфери от ЦБ - Обща </a:t>
            </a:r>
            <a:r>
              <a:rPr lang="bg-BG" sz="2400" dirty="0">
                <a:solidFill>
                  <a:srgbClr val="006600"/>
                </a:solidFill>
                <a:latin typeface="Cambria" pitchFamily="18" charset="0"/>
              </a:rPr>
              <a:t>субсидия за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държавни</a:t>
            </a:r>
          </a:p>
          <a:p>
            <a:pPr algn="just">
              <a:lnSpc>
                <a:spcPct val="150000"/>
              </a:lnSpc>
            </a:pPr>
            <a:r>
              <a:rPr lang="bg-BG" sz="2400" dirty="0">
                <a:solidFill>
                  <a:srgbClr val="006600"/>
                </a:solidFill>
                <a:latin typeface="Cambria" pitchFamily="18" charset="0"/>
              </a:rPr>
              <a:t>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  дейности</a:t>
            </a:r>
            <a:r>
              <a:rPr lang="bg-BG" sz="2400" dirty="0">
                <a:solidFill>
                  <a:srgbClr val="006600"/>
                </a:solidFill>
                <a:latin typeface="Cambria" pitchFamily="18" charset="0"/>
              </a:rPr>
              <a:t>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65 245 857лв.</a:t>
            </a:r>
          </a:p>
          <a:p>
            <a:pPr algn="just">
              <a:lnSpc>
                <a:spcPct val="150000"/>
              </a:lnSpc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- Трансфери и безлихвени заеми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:  312 314лв.</a:t>
            </a:r>
            <a:endParaRPr lang="en-US" sz="2400" b="1" dirty="0" smtClean="0">
              <a:solidFill>
                <a:srgbClr val="006600"/>
              </a:solidFill>
              <a:latin typeface="Cambri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- Чужди средства и друго финансиране: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-723 609лв.</a:t>
            </a:r>
          </a:p>
          <a:p>
            <a:pPr algn="just">
              <a:lnSpc>
                <a:spcPct val="150000"/>
              </a:lnSpc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- Преходен остатък от 2022 г. </a:t>
            </a:r>
            <a:r>
              <a:rPr lang="en-US" sz="2400" dirty="0" smtClean="0">
                <a:solidFill>
                  <a:srgbClr val="006600"/>
                </a:solidFill>
                <a:latin typeface="Cambria" pitchFamily="18" charset="0"/>
              </a:rPr>
              <a:t>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7 537 970 лв.</a:t>
            </a:r>
            <a:endParaRPr lang="en-US" sz="2400" b="1" dirty="0" smtClean="0">
              <a:solidFill>
                <a:srgbClr val="0066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8037" y="188641"/>
            <a:ext cx="8319868" cy="122413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</a:t>
            </a:r>
            <a:r>
              <a:rPr lang="bg-BG" sz="3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МЕСТНИ ДЕЙНОСТИ</a:t>
            </a:r>
            <a:endParaRPr lang="bg-BG" sz="3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243" name="Текстово поле 1"/>
          <p:cNvSpPr txBox="1">
            <a:spLocks noChangeArrowheads="1"/>
          </p:cNvSpPr>
          <p:nvPr/>
        </p:nvSpPr>
        <p:spPr bwMode="auto">
          <a:xfrm>
            <a:off x="468036" y="1556792"/>
            <a:ext cx="8319867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Приходна част: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44 222 590 лв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.</a:t>
            </a:r>
            <a:endParaRPr lang="bg-BG" sz="2400" dirty="0" smtClean="0">
              <a:latin typeface="Cambria" pitchFamily="18" charset="0"/>
            </a:endParaRPr>
          </a:p>
          <a:p>
            <a:pPr algn="just"/>
            <a:endParaRPr lang="bg-BG" sz="2000" dirty="0">
              <a:latin typeface="Cambria Math" pitchFamily="18" charset="0"/>
            </a:endParaRPr>
          </a:p>
          <a:p>
            <a:pPr algn="just"/>
            <a:r>
              <a:rPr lang="bg-BG" i="1" dirty="0" smtClean="0">
                <a:latin typeface="Cambria" pitchFamily="18" charset="0"/>
              </a:rPr>
              <a:t>Постъпления </a:t>
            </a:r>
            <a:r>
              <a:rPr lang="bg-BG" i="1" dirty="0">
                <a:latin typeface="Cambria" pitchFamily="18" charset="0"/>
              </a:rPr>
              <a:t>за местни дейности и дофинансиране за държавни дейности</a:t>
            </a:r>
            <a:r>
              <a:rPr lang="bg-BG" i="1" dirty="0" smtClean="0">
                <a:latin typeface="Cambria" pitchFamily="18" charset="0"/>
              </a:rPr>
              <a:t>:</a:t>
            </a:r>
          </a:p>
          <a:p>
            <a:pPr algn="just"/>
            <a:endParaRPr lang="bg-BG" sz="2400" i="1" dirty="0">
              <a:latin typeface="Cambria" pitchFamily="18" charset="0"/>
            </a:endParaRPr>
          </a:p>
          <a:p>
            <a:pPr algn="just">
              <a:buFontTx/>
              <a:buChar char="-"/>
            </a:pPr>
            <a:r>
              <a:rPr lang="bg-BG" sz="2400" dirty="0">
                <a:solidFill>
                  <a:srgbClr val="006600"/>
                </a:solidFill>
                <a:latin typeface="Cambria" pitchFamily="18" charset="0"/>
              </a:rPr>
              <a:t>Данъчни приходи: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10 109 000 лв</a:t>
            </a:r>
            <a:r>
              <a:rPr lang="bg-BG" sz="2400" b="1" dirty="0">
                <a:solidFill>
                  <a:srgbClr val="006600"/>
                </a:solidFill>
                <a:latin typeface="Cambria" pitchFamily="18" charset="0"/>
              </a:rPr>
              <a:t>.</a:t>
            </a:r>
          </a:p>
          <a:p>
            <a:pPr algn="just">
              <a:buFontTx/>
              <a:buChar char="-"/>
            </a:pPr>
            <a:r>
              <a:rPr lang="bg-BG" sz="2400" dirty="0">
                <a:solidFill>
                  <a:srgbClr val="006600"/>
                </a:solidFill>
                <a:latin typeface="Cambria" pitchFamily="18" charset="0"/>
              </a:rPr>
              <a:t>Неданъчни приходи: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15 356 689 лв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.</a:t>
            </a:r>
          </a:p>
          <a:p>
            <a:pPr algn="just">
              <a:buFontTx/>
              <a:buChar char="-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Трансфери от ЦБ: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8 317 900 лв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.</a:t>
            </a:r>
            <a:endParaRPr lang="bg-BG" sz="2400" b="1" dirty="0">
              <a:solidFill>
                <a:srgbClr val="006600"/>
              </a:solidFill>
              <a:latin typeface="Cambria" pitchFamily="18" charset="0"/>
            </a:endParaRPr>
          </a:p>
          <a:p>
            <a:pPr algn="just">
              <a:buFontTx/>
              <a:buChar char="-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Трансфери и безлихвени заеми: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-3 145 189 лв.</a:t>
            </a:r>
          </a:p>
          <a:p>
            <a:pPr algn="just">
              <a:buFontTx/>
              <a:buChar char="-"/>
            </a:pPr>
            <a:r>
              <a:rPr lang="ru-RU" sz="2400" dirty="0">
                <a:solidFill>
                  <a:srgbClr val="006600"/>
                </a:solidFill>
                <a:latin typeface="Cambria" pitchFamily="18" charset="0"/>
              </a:rPr>
              <a:t>Придобиване на дялове, акции и 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</a:rPr>
              <a:t>съучастия: </a:t>
            </a:r>
            <a:r>
              <a:rPr lang="ru-RU" sz="2400" b="1" dirty="0" smtClean="0">
                <a:solidFill>
                  <a:srgbClr val="006600"/>
                </a:solidFill>
                <a:latin typeface="Cambria" pitchFamily="18" charset="0"/>
              </a:rPr>
              <a:t>- 10 000 лв. </a:t>
            </a:r>
            <a:endParaRPr lang="bg-BG" sz="2400" b="1" dirty="0">
              <a:solidFill>
                <a:srgbClr val="006600"/>
              </a:solidFill>
              <a:latin typeface="Cambria" pitchFamily="18" charset="0"/>
            </a:endParaRPr>
          </a:p>
          <a:p>
            <a:pPr algn="just">
              <a:buFontTx/>
              <a:buChar char="-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Заеми: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3 992 112 лв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.</a:t>
            </a:r>
          </a:p>
          <a:p>
            <a:pPr algn="just">
              <a:buFontTx/>
              <a:buChar char="-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Чужди средства и друго финансиране: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-2 483 391 лв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.</a:t>
            </a:r>
          </a:p>
          <a:p>
            <a:pPr algn="just"/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-Преходен остатък от 2022 г. </a:t>
            </a:r>
            <a:r>
              <a:rPr lang="en-US" sz="2400" dirty="0" smtClean="0">
                <a:solidFill>
                  <a:srgbClr val="006600"/>
                </a:solidFill>
                <a:latin typeface="Cambria" pitchFamily="18" charset="0"/>
              </a:rPr>
              <a:t>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12 085 469 лв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00842" y="260648"/>
            <a:ext cx="8319868" cy="11521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</a:t>
            </a:r>
            <a:r>
              <a:rPr lang="bg-BG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разходна част ДЪРЖАВНИ </a:t>
            </a: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ДЕЙНОСТИ</a:t>
            </a:r>
          </a:p>
        </p:txBody>
      </p:sp>
      <p:sp>
        <p:nvSpPr>
          <p:cNvPr id="11267" name="Текстово поле 4"/>
          <p:cNvSpPr txBox="1">
            <a:spLocks noChangeArrowheads="1"/>
          </p:cNvSpPr>
          <p:nvPr/>
        </p:nvSpPr>
        <p:spPr bwMode="auto">
          <a:xfrm>
            <a:off x="489522" y="1508650"/>
            <a:ext cx="8231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Разходна част  в  държавни дейности: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72 372 532лв</a:t>
            </a:r>
            <a:r>
              <a:rPr lang="bg-BG" sz="2400" b="1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.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</a:t>
            </a:r>
            <a:endParaRPr lang="bg-BG" sz="2400" dirty="0">
              <a:solidFill>
                <a:srgbClr val="0D0D0D"/>
              </a:solidFill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11268" name="Текстово поле 5"/>
          <p:cNvSpPr txBox="1">
            <a:spLocks noChangeArrowheads="1"/>
          </p:cNvSpPr>
          <p:nvPr/>
        </p:nvSpPr>
        <p:spPr bwMode="auto">
          <a:xfrm>
            <a:off x="444501" y="2420888"/>
            <a:ext cx="8087940" cy="472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Държавни служби 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4 578 523лв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 	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Отбрана и сигурност 	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721 055лв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Образование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42 932 387лв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Здравеопазване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4 780 332лв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Социални 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грижи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      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8 206 149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endParaRPr lang="bg-BG" sz="2100" dirty="0" smtClean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Култура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3 104 173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Икономически дейности    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 услуги                                                   49 469 лв.</a:t>
            </a:r>
            <a:endParaRPr lang="bg-BG" sz="2100" dirty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Капиталови разходи                    1 000 444лв.</a:t>
            </a:r>
          </a:p>
          <a:p>
            <a:pPr algn="just"/>
            <a:endParaRPr lang="bg-BG" sz="2000" dirty="0">
              <a:solidFill>
                <a:srgbClr val="00B0F0"/>
              </a:solidFill>
              <a:latin typeface="Cambria" pitchFamily="18" charset="0"/>
              <a:ea typeface="Cambria Math" pitchFamily="18" charset="0"/>
            </a:endParaRPr>
          </a:p>
          <a:p>
            <a:pPr lvl="4"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2 150 458 лв</a:t>
            </a:r>
            <a:r>
              <a:rPr lang="bg-BG" sz="2400" b="1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. </a:t>
            </a:r>
            <a:r>
              <a:rPr lang="bg-BG" sz="2400" dirty="0">
                <a:latin typeface="Cambria" pitchFamily="18" charset="0"/>
                <a:ea typeface="Cambria Math" pitchFamily="18" charset="0"/>
              </a:rPr>
              <a:t>повече за образование </a:t>
            </a:r>
          </a:p>
          <a:p>
            <a:pPr lvl="4">
              <a:buFont typeface="Wingdings" pitchFamily="2" charset="2"/>
              <a:buChar char="Ø"/>
            </a:pPr>
            <a:r>
              <a:rPr lang="bg-BG" sz="24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4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1 036 052 лв</a:t>
            </a:r>
            <a:r>
              <a:rPr lang="bg-BG" sz="2400" b="1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. </a:t>
            </a:r>
            <a:r>
              <a:rPr lang="bg-BG" sz="2400" dirty="0">
                <a:latin typeface="Cambria" pitchFamily="18" charset="0"/>
                <a:ea typeface="Cambria Math" pitchFamily="18" charset="0"/>
              </a:rPr>
              <a:t>повече за </a:t>
            </a:r>
            <a:r>
              <a:rPr lang="bg-BG" sz="2400" dirty="0" smtClean="0">
                <a:latin typeface="Cambria" pitchFamily="18" charset="0"/>
                <a:ea typeface="Cambria Math" pitchFamily="18" charset="0"/>
              </a:rPr>
              <a:t>здравеопазване</a:t>
            </a:r>
          </a:p>
          <a:p>
            <a:pPr lvl="4"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1 164 495 лв. </a:t>
            </a:r>
            <a:r>
              <a:rPr lang="bg-BG" sz="2400" dirty="0" smtClean="0">
                <a:latin typeface="Cambria" pitchFamily="18" charset="0"/>
                <a:ea typeface="Cambria Math" pitchFamily="18" charset="0"/>
              </a:rPr>
              <a:t>повече за социални услуги</a:t>
            </a:r>
            <a:endParaRPr lang="bg-BG" sz="2000" dirty="0" smtClean="0">
              <a:latin typeface="Cambria" pitchFamily="18" charset="0"/>
              <a:ea typeface="Cambria Math" pitchFamily="18" charset="0"/>
            </a:endParaRPr>
          </a:p>
          <a:p>
            <a:pPr>
              <a:buFont typeface="Wingdings" pitchFamily="2" charset="2"/>
              <a:buChar char="Ø"/>
            </a:pPr>
            <a:endParaRPr lang="bg-BG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5613" y="1484313"/>
            <a:ext cx="8208962" cy="4637087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19</a:t>
            </a:r>
            <a:r>
              <a:rPr lang="bg-BG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0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000 лв. </a:t>
            </a:r>
            <a:r>
              <a:rPr lang="bg-BG" sz="20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 подпомагане на новородени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 - по </a:t>
            </a:r>
            <a:r>
              <a:rPr lang="bg-BG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50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0 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лв.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новородено дете и по </a:t>
            </a:r>
            <a:r>
              <a:rPr lang="en-US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5</a:t>
            </a:r>
            <a:r>
              <a:rPr lang="bg-BG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5</a:t>
            </a:r>
            <a:r>
              <a:rPr lang="en-US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0 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лв. 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новородени близнаци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100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000 лв. 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помощи за намалени цени на пътувания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4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5 000 лв.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фонд за асистирана репродукция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20 000 лв. </a:t>
            </a:r>
            <a:r>
              <a:rPr lang="bg-BG" sz="20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насърчаване на творческите заложби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деца с изявени дарби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4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000 лв.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пострадали при бедствия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</a:t>
            </a:r>
            <a:r>
              <a:rPr lang="en-US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6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000 лева </a:t>
            </a:r>
            <a:r>
              <a:rPr lang="bg-BG" sz="2000" dirty="0"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помощи здравеопазване и социални дейности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842" y="116632"/>
            <a:ext cx="8319868" cy="136815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2800" b="1" dirty="0">
                <a:ln w="11430"/>
                <a:solidFill>
                  <a:srgbClr val="006600"/>
                </a:solidFill>
                <a:latin typeface="Cambria" pitchFamily="18" charset="0"/>
              </a:rPr>
              <a:t>ПРЕДЛОЖЕНИЯ </a:t>
            </a:r>
            <a:r>
              <a:rPr lang="bg-BG" sz="2800" b="1" dirty="0" smtClean="0">
                <a:ln w="11430"/>
                <a:solidFill>
                  <a:srgbClr val="006600"/>
                </a:solidFill>
                <a:latin typeface="Cambria" pitchFamily="18" charset="0"/>
              </a:rPr>
              <a:t>ВКЛЮЧЕНИ В РАЗХОДНАТА </a:t>
            </a:r>
            <a:r>
              <a:rPr lang="bg-BG" sz="2800" b="1" dirty="0">
                <a:ln w="11430"/>
                <a:solidFill>
                  <a:srgbClr val="006600"/>
                </a:solidFill>
                <a:latin typeface="Cambria" pitchFamily="18" charset="0"/>
              </a:rPr>
              <a:t>ЧАСТ </a:t>
            </a:r>
            <a:r>
              <a:rPr lang="bg-BG" sz="2800" b="1" dirty="0" smtClean="0">
                <a:ln w="11430"/>
                <a:solidFill>
                  <a:srgbClr val="006600"/>
                </a:solidFill>
                <a:latin typeface="Cambria" pitchFamily="18" charset="0"/>
              </a:rPr>
              <a:t>НА ПРОЕКТОБЮДЖЕТА ЗА 2023 </a:t>
            </a:r>
            <a:r>
              <a:rPr lang="bg-BG" sz="2800" b="1" dirty="0">
                <a:ln w="11430"/>
                <a:solidFill>
                  <a:srgbClr val="006600"/>
                </a:solidFill>
                <a:latin typeface="Cambria" pitchFamily="18" charset="0"/>
              </a:rPr>
              <a:t>година - АКЦЕНТИ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2060848"/>
            <a:ext cx="8319868" cy="423308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603 729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основен ремонт на плувен басейн в спортен комплекс „Христо Ботев“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407 731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</a:t>
            </a:r>
            <a:r>
              <a:rPr lang="bg-BG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основен ремонт на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Сепарираща инсталация</a:t>
            </a:r>
            <a:endParaRPr lang="bg-BG" sz="24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1 529 742 лв.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ремонт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път VRC 1036 /Девене-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Чирен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-път II-15/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223 900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благоустрояване и реализиране на регулация в района на жск „Веслец 2“, жск „Детелина“ и жск „Славия“,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ж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. бл. на ул. „Любен Каравелов“ № 20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1 316 000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и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зграждане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парк в ж.к. „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Сениче“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306 000 лв.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за изграждане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отоплителна инсталация на спортна зала „Вестител“</a:t>
            </a:r>
            <a:endParaRPr lang="bg-BG" sz="24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919" y="225924"/>
            <a:ext cx="8319868" cy="169090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– БЮДЖЕТ – АКЦЕНТИ ПРЕХОДНИ ОБЕКТИ</a:t>
            </a:r>
            <a:endParaRPr lang="bg-BG" sz="32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2060848"/>
            <a:ext cx="8319868" cy="423308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300 000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акупуване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сметосъбиращ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автомобил с вместимост на коша до 20 куб. м. - 1 бр. за ОП "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БКС"</a:t>
            </a:r>
            <a:endParaRPr lang="bg-BG" sz="24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265 000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акупуване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нов сметоизвозващ камион за дейностите на ОП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БКС</a:t>
            </a:r>
            <a:endParaRPr lang="bg-BG" sz="24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369 273 лв.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а изграждане на Многофункционална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площадка в ж. к. „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Младост“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204 000 лв.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а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изграждане на паркинг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в ж. к. „Дъбника“ между кв. 52 и кв. 53 </a:t>
            </a:r>
            <a:endParaRPr lang="ru-RU" sz="24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204 000 лв.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изграждане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на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паркинг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в ЦГЧ, между кв. 160 и кв.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170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ru-RU" sz="24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ru-RU" sz="24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919" y="225924"/>
            <a:ext cx="8319868" cy="169090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– БЮДЖЕТ – АКЦЕНТИ ПРЕХОДНИ ОБЕКТИ</a:t>
            </a:r>
            <a:endParaRPr lang="bg-BG" sz="32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56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2060848"/>
            <a:ext cx="8319868" cy="423308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448 921 лв.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основен ремонт на път VRC1028 / ІІІ - 101 / Враца - с. Нефела (от околовръстен път до кв. Кулата)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448 921 лв.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основен ремонт на път VRC1029 / ІІІ - 101, Враца - Криводол / - Лиляче - / ІІ - 15/- на пътен участък/ ІІІ - 101, Враца - Криводол / до вход табела с.Лиляче</a:t>
            </a:r>
            <a:endParaRPr lang="bg-BG" sz="24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59 880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п</a:t>
            </a:r>
            <a:r>
              <a:rPr lang="ru-RU" sz="2400" b="0" dirty="0" err="1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одмяна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спиркови навеси на градския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транспорт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919" y="225924"/>
            <a:ext cx="8319868" cy="169090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– БЮДЖЕТ – АКЦЕНТИ НОВИ ОБЕКТИ</a:t>
            </a:r>
            <a:endParaRPr lang="bg-BG" sz="32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70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2060848"/>
            <a:ext cx="8319868" cy="423308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578 358 лв. </a:t>
            </a:r>
            <a:r>
              <a:rPr lang="bg-BG" sz="28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о</a:t>
            </a:r>
            <a:r>
              <a:rPr lang="ru-RU" sz="28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сновен </a:t>
            </a:r>
            <a:r>
              <a:rPr lang="ru-RU" sz="28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ремонт на ул. „Александър Стамболийски“, с. </a:t>
            </a:r>
            <a:r>
              <a:rPr lang="ru-RU" sz="28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Баница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223 000 лв. </a:t>
            </a:r>
            <a:r>
              <a:rPr lang="ru-RU" sz="28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частично </a:t>
            </a:r>
            <a:r>
              <a:rPr lang="ru-RU" sz="28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изграждане на ново улично осветление  в ж.к "Дъбника" и  в ж.к. "</a:t>
            </a:r>
            <a:r>
              <a:rPr lang="ru-RU" sz="2800" b="0" dirty="0" err="1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Металург</a:t>
            </a:r>
            <a:r>
              <a:rPr lang="ru-RU" sz="28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“</a:t>
            </a:r>
            <a:endParaRPr lang="ru-RU" sz="28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35 000 лв. </a:t>
            </a:r>
            <a:r>
              <a:rPr lang="bg-BG" sz="28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</a:t>
            </a:r>
            <a:r>
              <a:rPr lang="bg-BG" sz="28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детски съоръжения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75 000 лв.</a:t>
            </a:r>
            <a:r>
              <a:rPr lang="ru-RU" sz="28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за </a:t>
            </a:r>
            <a:r>
              <a:rPr lang="ru-RU" sz="28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изготвяне</a:t>
            </a:r>
            <a:r>
              <a:rPr lang="ru-RU" sz="28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на </a:t>
            </a:r>
            <a:r>
              <a:rPr lang="ru-RU" sz="28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генерален</a:t>
            </a:r>
            <a:r>
              <a:rPr lang="ru-RU" sz="28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план за организация на движение на град Враца </a:t>
            </a:r>
            <a:endParaRPr lang="bg-BG" sz="28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bg-BG" sz="24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919" y="225924"/>
            <a:ext cx="8319868" cy="169090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– БЮДЖЕТ – АКЦЕНТИ НОВИ ОБЕКТИ</a:t>
            </a:r>
            <a:endParaRPr lang="bg-BG" sz="32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52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2204864"/>
            <a:ext cx="8319868" cy="43204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1 035 035 лв. -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„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Образователни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институции с 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отговорност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към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околната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среда" - основен ремонт - 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енергийна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ефективност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на ДГ "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Слънце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" и ДГ "</a:t>
            </a:r>
            <a:r>
              <a:rPr lang="ru-RU" sz="2400" b="0" dirty="0" err="1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Радост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"</a:t>
            </a:r>
            <a:endParaRPr lang="bg-BG" sz="24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711 380 лв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. –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„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Модернизация на 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уличното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осветление в Община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Враца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“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931 107 лв. –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„Реконструкция и ремонт на общински жилища в съвременни жилища за настаняване на уязвими групи от населението и други групи в неравностойно положение “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119 414 лв. –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„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Мерки за 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справяне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с </a:t>
            </a:r>
            <a:r>
              <a:rPr lang="ru-RU" sz="2400" b="0" dirty="0" err="1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пандемията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“ 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842" y="225924"/>
            <a:ext cx="8319868" cy="169090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– ПРОЕКТИ - АКЦЕНТИ</a:t>
            </a:r>
            <a:endParaRPr lang="bg-BG" sz="32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19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2204864"/>
            <a:ext cx="8319868" cy="432048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bg-BG" sz="2400" b="1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268 488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лв. –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„Координирани и ефективни реакции от страна на властите при аварийни ситуации в региона Долж – Враца“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276 960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– „Екологични и рециклиращи администрации“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83 671 лв. –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„М</a:t>
            </a:r>
            <a:r>
              <a:rPr lang="ru-RU" sz="2400" b="0" dirty="0" err="1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ладежки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дом - 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атрактивно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културно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2400" b="0" dirty="0" err="1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средище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“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21 525 лв. –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„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Младежки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център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фактор за развитие на </a:t>
            </a:r>
            <a:r>
              <a:rPr lang="ru-RU" sz="2400" b="0" dirty="0" err="1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Северозапада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“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842" y="225924"/>
            <a:ext cx="8319868" cy="169090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– ПРОЕКТИ - АКЦЕНТИ</a:t>
            </a:r>
            <a:endParaRPr lang="bg-BG" sz="32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19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429684" cy="1285884"/>
          </a:xfrm>
          <a:solidFill>
            <a:srgbClr val="FFFFFF"/>
          </a:solidFill>
          <a:ln>
            <a:solidFill>
              <a:srgbClr val="00FF99"/>
            </a:solidFill>
          </a:ln>
        </p:spPr>
        <p:txBody>
          <a:bodyPr/>
          <a:lstStyle/>
          <a:p>
            <a:pPr algn="ctr"/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ТЕКУЩИ РЕМОНТИ НА ОБЩИНА ВРАЦА ЗА 2023 ГОДИНА - АКЦЕНТИ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158" y="1772816"/>
            <a:ext cx="8429684" cy="424847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</a:pPr>
            <a:endParaRPr lang="bg-BG" dirty="0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883 000 лв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текущ ремонт на улици</a:t>
            </a:r>
          </a:p>
          <a:p>
            <a:pPr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652 000 лв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ремонт на тротоари и междублокови пространства</a:t>
            </a:r>
            <a:endParaRPr lang="bg-BG" sz="24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400 000 лв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изграждане на паркинги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в кварталите</a:t>
            </a:r>
            <a:endParaRPr lang="bg-BG" sz="24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100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000 лв.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за текущи ремонти, осигуряващи устойчивост по проекти</a:t>
            </a:r>
          </a:p>
          <a:p>
            <a:pPr>
              <a:lnSpc>
                <a:spcPct val="150000"/>
              </a:lnSpc>
            </a:pPr>
            <a:endParaRPr lang="bg-BG" dirty="0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endParaRPr lang="bg-BG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429684" cy="1285884"/>
          </a:xfrm>
          <a:solidFill>
            <a:srgbClr val="FFFFFF"/>
          </a:solidFill>
          <a:ln>
            <a:solidFill>
              <a:srgbClr val="00FF99"/>
            </a:solidFill>
          </a:ln>
        </p:spPr>
        <p:txBody>
          <a:bodyPr/>
          <a:lstStyle/>
          <a:p>
            <a:pPr algn="ctr"/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 РЕМОНТИ в кметствата от ОБЩИНА ВРАЦА ЗА 2023 ГОДИНА </a:t>
            </a:r>
            <a:endParaRPr lang="bg-BG" dirty="0">
              <a:solidFill>
                <a:srgbClr val="0066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158" y="1268760"/>
            <a:ext cx="8429684" cy="475252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</a:pPr>
            <a:endParaRPr lang="bg-BG" sz="3200" dirty="0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32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2 426 600 лв</a:t>
            </a:r>
            <a:r>
              <a:rPr lang="bg-BG" sz="32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.  </a:t>
            </a:r>
            <a:r>
              <a:rPr lang="bg-BG" sz="32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</a:t>
            </a:r>
            <a:r>
              <a:rPr lang="bg-BG" sz="32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а </a:t>
            </a:r>
            <a:r>
              <a:rPr lang="bg-BG" sz="32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ремонт на общински пътища между населените места;</a:t>
            </a:r>
            <a:endParaRPr lang="bg-BG" sz="32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32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300 000 лв</a:t>
            </a:r>
            <a:r>
              <a:rPr lang="bg-BG" sz="32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. </a:t>
            </a:r>
            <a:r>
              <a:rPr lang="bg-BG" sz="32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</a:t>
            </a:r>
            <a:r>
              <a:rPr lang="bg-BG" sz="32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бетониране;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32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220 000 лв. </a:t>
            </a:r>
            <a:r>
              <a:rPr lang="bg-BG" sz="32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видеонаблюдение;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32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200 000 лв</a:t>
            </a:r>
            <a:r>
              <a:rPr lang="bg-BG" sz="32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. </a:t>
            </a:r>
            <a:r>
              <a:rPr lang="bg-BG" sz="32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</a:t>
            </a:r>
            <a:r>
              <a:rPr lang="bg-BG" sz="32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соларни лампи.</a:t>
            </a:r>
            <a:endParaRPr lang="bg-BG" sz="32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bg-BG" sz="32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bg-BG" sz="32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150000"/>
              </a:lnSpc>
            </a:pPr>
            <a:endParaRPr lang="bg-BG" dirty="0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49180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5536" y="1772816"/>
            <a:ext cx="8302377" cy="460851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endParaRPr lang="bg-BG" sz="26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bg-BG" sz="26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Преходни проекти по оперативни програми:</a:t>
            </a:r>
            <a:r>
              <a:rPr lang="bg-BG" sz="26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  </a:t>
            </a:r>
            <a:r>
              <a:rPr lang="bg-BG" sz="26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Осигуряване функционирането на Областен информационен център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– Враца;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Приеми ме 2015;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СТИМУЛ –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Услуги за ранно детско развитие;</a:t>
            </a:r>
            <a:endParaRPr lang="ru-RU" sz="2400" b="1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Топъл 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обяд в условията на пандемията от COVID 19 в 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община Враца;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Модернизиране на градския транспорт в Община Враца;</a:t>
            </a:r>
          </a:p>
          <a:p>
            <a:pPr algn="just" eaLnBrk="1" hangingPunct="1">
              <a:buFont typeface="Wingdings" pitchFamily="2" charset="2"/>
              <a:buChar char="Ø"/>
            </a:pPr>
            <a:endParaRPr lang="ru-RU" sz="1800" b="1" dirty="0" smtClean="0">
              <a:solidFill>
                <a:schemeClr val="tx1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bg-BG" sz="2800" dirty="0" smtClean="0"/>
          </a:p>
          <a:p>
            <a:pPr eaLnBrk="1" hangingPunct="1">
              <a:buFont typeface="Arial" charset="0"/>
              <a:buChar char="•"/>
            </a:pPr>
            <a:endParaRPr lang="bg-BG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5536" y="87215"/>
            <a:ext cx="8319868" cy="12926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bg-BG" sz="4000" dirty="0">
                <a:solidFill>
                  <a:schemeClr val="accent2"/>
                </a:solidFill>
              </a:rPr>
              <a:t/>
            </a:r>
            <a:br>
              <a:rPr lang="bg-BG" sz="4000" dirty="0">
                <a:solidFill>
                  <a:schemeClr val="accent2"/>
                </a:solidFill>
              </a:rPr>
            </a:br>
            <a:endParaRPr lang="bg-BG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386372" y="87215"/>
            <a:ext cx="8319868" cy="129266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ПРОЕКТИТЕ НА ОБЩИНА ВРАЦА ЗА </a:t>
            </a:r>
            <a:r>
              <a:rPr lang="bg-BG" sz="2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2023 </a:t>
            </a: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ГОДИНА</a:t>
            </a:r>
            <a:r>
              <a:rPr lang="en-US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,</a:t>
            </a: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endParaRPr lang="en-US" sz="2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algn="ctr">
              <a:defRPr/>
            </a:pP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ФИНАНСИРАНИ ПО ЕВРОПЕЙСКИ И ДРУГИ ПРОГРАМИ</a:t>
            </a:r>
            <a:endParaRPr lang="bg-BG" sz="2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047750" y="207963"/>
            <a:ext cx="7024688" cy="1143000"/>
          </a:xfrm>
        </p:spPr>
        <p:txBody>
          <a:bodyPr/>
          <a:lstStyle/>
          <a:p>
            <a:pPr algn="ctr" eaLnBrk="1" hangingPunct="1"/>
            <a:endParaRPr lang="bg-BG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00842" y="1916832"/>
            <a:ext cx="8297071" cy="3456384"/>
          </a:xfrm>
        </p:spPr>
        <p:txBody>
          <a:bodyPr>
            <a:normAutofit fontScale="70000" lnSpcReduction="20000"/>
          </a:bodyPr>
          <a:lstStyle/>
          <a:p>
            <a:pPr marL="0" indent="0" algn="just" eaLnBrk="1" hangingPunct="1">
              <a:buFont typeface="Wingdings 2" pitchFamily="18" charset="2"/>
              <a:buNone/>
            </a:pPr>
            <a:endParaRPr lang="bg-BG" sz="2000" b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 marL="0" indent="0" algn="just" eaLnBrk="1" hangingPunct="1">
              <a:buFont typeface="Wingdings 2" pitchFamily="18" charset="2"/>
              <a:buNone/>
            </a:pPr>
            <a:endParaRPr lang="bg-BG" sz="2000" b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bg-BG" sz="3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Социално </a:t>
            </a:r>
            <a:r>
              <a:rPr lang="bg-BG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включване на лица с психични </a:t>
            </a:r>
            <a:r>
              <a:rPr lang="bg-BG" sz="3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разстройства и </a:t>
            </a:r>
            <a:r>
              <a:rPr lang="bg-BG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с интелектуални затруднения</a:t>
            </a:r>
            <a:r>
              <a:rPr lang="bg-BG" sz="3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Реконструкция </a:t>
            </a:r>
            <a:r>
              <a:rPr lang="ru-RU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и ремонт на </a:t>
            </a:r>
            <a:r>
              <a:rPr lang="ru-RU" sz="38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общински</a:t>
            </a:r>
            <a:r>
              <a:rPr lang="ru-RU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жилища в </a:t>
            </a:r>
            <a:r>
              <a:rPr lang="ru-RU" sz="38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съвременни</a:t>
            </a:r>
            <a:r>
              <a:rPr lang="ru-RU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38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социални</a:t>
            </a:r>
            <a:r>
              <a:rPr lang="ru-RU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жилища за </a:t>
            </a:r>
            <a:r>
              <a:rPr lang="ru-RU" sz="38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настаняване</a:t>
            </a:r>
            <a:r>
              <a:rPr lang="ru-RU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на </a:t>
            </a:r>
            <a:r>
              <a:rPr lang="ru-RU" sz="38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уязвими</a:t>
            </a:r>
            <a:r>
              <a:rPr lang="ru-RU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38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групи</a:t>
            </a:r>
            <a:r>
              <a:rPr lang="ru-RU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от </a:t>
            </a:r>
            <a:r>
              <a:rPr lang="ru-RU" sz="38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населението</a:t>
            </a:r>
            <a:r>
              <a:rPr lang="ru-RU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и други </a:t>
            </a:r>
            <a:r>
              <a:rPr lang="ru-RU" sz="38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групи</a:t>
            </a:r>
            <a:r>
              <a:rPr lang="ru-RU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 в </a:t>
            </a:r>
            <a:r>
              <a:rPr lang="ru-RU" sz="38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неравностойно</a:t>
            </a:r>
            <a:r>
              <a:rPr lang="ru-RU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положение;</a:t>
            </a:r>
            <a:endParaRPr lang="bg-BG" sz="380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bg-BG" sz="70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bg-BG" sz="4500" dirty="0">
              <a:latin typeface="Cambria" pitchFamily="18" charset="0"/>
              <a:ea typeface="Cambria Math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ru-RU" sz="2800" dirty="0" smtClean="0"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marL="0" indent="0" algn="just" eaLnBrk="1" hangingPunct="1"/>
            <a:endParaRPr lang="ru-RU" sz="2000" dirty="0" smtClean="0"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marL="0" indent="0" eaLnBrk="1" hangingPunct="1"/>
            <a:endParaRPr lang="bg-BG" sz="1600" b="1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842" y="188639"/>
            <a:ext cx="8319868" cy="13707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ПРОЕКТИТЕ НА ОБЩИНА ВРАЦА ЗА </a:t>
            </a:r>
            <a:r>
              <a:rPr lang="bg-BG" sz="2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2023 </a:t>
            </a: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ГОДИНА</a:t>
            </a:r>
            <a:r>
              <a:rPr lang="en-US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,</a:t>
            </a: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endParaRPr lang="en-US" sz="2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algn="ctr">
              <a:defRPr/>
            </a:pP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ФИНАНСИРАНИ ПО ЕВРОПЕЙСКИ И ДРУГИ ПРОГРАМИ</a:t>
            </a:r>
            <a:endParaRPr lang="bg-BG" sz="2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1628799"/>
            <a:ext cx="8203408" cy="4824389"/>
          </a:xfrm>
        </p:spPr>
        <p:txBody>
          <a:bodyPr>
            <a:no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endParaRPr lang="ru-RU" sz="2400" dirty="0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Координирани и ефективни реакции на властите при извънредни ситуации в региона Долж-Враца.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err="1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Рехабилитация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и модернизация на общинската инфраструктура – системи за външно изкуствено осветление на общините;</a:t>
            </a:r>
          </a:p>
          <a:p>
            <a:pPr algn="just">
              <a:buFont typeface="Wingdings" pitchFamily="2" charset="2"/>
              <a:buChar char="Ø"/>
            </a:pPr>
            <a:r>
              <a:rPr lang="bg-BG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Младежки център Враца – фактор за развитие на Северозапада; </a:t>
            </a:r>
          </a:p>
          <a:p>
            <a:pPr algn="just">
              <a:buFont typeface="Wingdings" pitchFamily="2" charset="2"/>
              <a:buChar char="Ø"/>
            </a:pPr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bg-BG" sz="2400" dirty="0">
              <a:latin typeface="Cambria Math" pitchFamily="18" charset="0"/>
              <a:ea typeface="Cambria Math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bg-BG" sz="2400" dirty="0" smtClean="0">
              <a:solidFill>
                <a:srgbClr val="ABE500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bg-BG" sz="24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842" y="188639"/>
            <a:ext cx="8319868" cy="13707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ПРОЕКТИТЕ НА ОБЩИНА ВРАЦА ЗА </a:t>
            </a:r>
            <a:r>
              <a:rPr lang="bg-BG" sz="2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2023 </a:t>
            </a: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ГОДИНА</a:t>
            </a:r>
            <a:r>
              <a:rPr lang="en-US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,</a:t>
            </a: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endParaRPr lang="en-US" sz="2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algn="ctr">
              <a:defRPr/>
            </a:pP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ФИНАНСИРАНИ ПО ЕВРОПЕЙСКИ И ДРУГИ ПРОГРАМИ</a:t>
            </a:r>
            <a:endParaRPr lang="bg-BG" sz="2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57158" y="188640"/>
            <a:ext cx="8286808" cy="1440160"/>
          </a:xfrm>
          <a:solidFill>
            <a:srgbClr val="FFFFFF"/>
          </a:solidFill>
          <a:ln>
            <a:solidFill>
              <a:srgbClr val="00FF99"/>
            </a:solidFill>
          </a:ln>
        </p:spPr>
        <p:txBody>
          <a:bodyPr/>
          <a:lstStyle/>
          <a:p>
            <a:pPr algn="ctr">
              <a:defRPr/>
            </a:pPr>
            <a:r>
              <a:rPr lang="bg-BG" sz="2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ПРОЕКТИТЕ НА ОБЩИНА ВРАЦА ЗА 2023 ГОДИНА</a:t>
            </a:r>
            <a:r>
              <a:rPr lang="en-US" sz="2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,</a:t>
            </a:r>
            <a:r>
              <a:rPr lang="bg-BG" sz="2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en-US" sz="2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/>
            </a:r>
            <a:br>
              <a:rPr lang="en-US" sz="2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</a:br>
            <a:r>
              <a:rPr lang="bg-BG" sz="2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ФИНАНСИРАНИ ПО ЕВРОПЕЙСКИ И ДРУГИ ПРОГРАМИ</a:t>
            </a:r>
            <a:endParaRPr lang="bg-BG" sz="2600" dirty="0">
              <a:latin typeface="Cambria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3528" y="1700808"/>
            <a:ext cx="8496944" cy="4968552"/>
          </a:xfrm>
        </p:spPr>
        <p:txBody>
          <a:bodyPr>
            <a:noAutofit/>
          </a:bodyPr>
          <a:lstStyle/>
          <a:p>
            <a:pPr marL="0" indent="0" algn="just"/>
            <a:endParaRPr lang="bg-BG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marL="0" indent="0" algn="just"/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Нови проекти по оперативните програми: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err="1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Образователни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институции с </a:t>
            </a:r>
            <a:r>
              <a:rPr lang="ru-RU" sz="24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отговорност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ru-RU" sz="24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към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ru-RU" sz="24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околната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среда" - основен ремонт - </a:t>
            </a:r>
            <a:r>
              <a:rPr lang="ru-RU" sz="24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енергийна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ru-RU" sz="24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ефективност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на ДГ "</a:t>
            </a:r>
            <a:r>
              <a:rPr lang="ru-RU" sz="240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Слънце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" и ДГ "</a:t>
            </a:r>
            <a:r>
              <a:rPr lang="ru-RU" sz="2400" dirty="0" err="1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Радост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"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Подкрепа за бенефициентите по ОПРР за ефективно и ефикасно изпълнение на </a:t>
            </a:r>
            <a:r>
              <a:rPr lang="ru-RU" sz="2400" dirty="0" err="1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Програма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"Развитие на </a:t>
            </a:r>
            <a:r>
              <a:rPr lang="ru-RU" sz="2400" dirty="0" err="1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регионите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" </a:t>
            </a:r>
            <a:r>
              <a:rPr lang="bg-BG" sz="2400" dirty="0" smtClean="0"/>
              <a:t> </a:t>
            </a:r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  <a:p>
            <a:pPr marL="0" indent="0"/>
            <a:endParaRPr lang="bg-BG" sz="2400" dirty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2286000" y="309044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6" algn="just">
              <a:buFont typeface="Wingdings" pitchFamily="2" charset="2"/>
              <a:buChar char="Ø"/>
            </a:pPr>
            <a:endParaRPr lang="bg-BG" b="1" dirty="0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Custom 15">
      <a:dk1>
        <a:srgbClr val="13501D"/>
      </a:dk1>
      <a:lt1>
        <a:sysClr val="window" lastClr="FFFFFF"/>
      </a:lt1>
      <a:dk2>
        <a:srgbClr val="124A1B"/>
      </a:dk2>
      <a:lt2>
        <a:srgbClr val="E8FEF4"/>
      </a:lt2>
      <a:accent1>
        <a:srgbClr val="124A1B"/>
      </a:accent1>
      <a:accent2>
        <a:srgbClr val="1CF392"/>
      </a:accent2>
      <a:accent3>
        <a:srgbClr val="DDF6E1"/>
      </a:accent3>
      <a:accent4>
        <a:srgbClr val="AAFAD6"/>
      </a:accent4>
      <a:accent5>
        <a:srgbClr val="FFFFCB"/>
      </a:accent5>
      <a:accent6>
        <a:srgbClr val="7030A0"/>
      </a:accent6>
      <a:hlink>
        <a:srgbClr val="C8F8E6"/>
      </a:hlink>
      <a:folHlink>
        <a:srgbClr val="99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6093</TotalTime>
  <Words>1403</Words>
  <Application>Microsoft Office PowerPoint</Application>
  <PresentationFormat>Презентация на цял екран (4:3)</PresentationFormat>
  <Paragraphs>146</Paragraphs>
  <Slides>21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30" baseType="lpstr">
      <vt:lpstr>Arial</vt:lpstr>
      <vt:lpstr>Calibri</vt:lpstr>
      <vt:lpstr>Cambria</vt:lpstr>
      <vt:lpstr>Cambria Math</vt:lpstr>
      <vt:lpstr>Times New Roman</vt:lpstr>
      <vt:lpstr>Tunga</vt:lpstr>
      <vt:lpstr>Wingdings</vt:lpstr>
      <vt:lpstr>Wingdings 2</vt:lpstr>
      <vt:lpstr>Angles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ТЕКУЩИ РЕМОНТИ НА ОБЩИНА ВРАЦА ЗА 2023 ГОДИНА - АКЦЕНТИ</vt:lpstr>
      <vt:lpstr> РЕМОНТИ в кметствата от ОБЩИНА ВРАЦА ЗА 2023 ГОДИНА </vt:lpstr>
      <vt:lpstr>Презентация на PowerPoint</vt:lpstr>
      <vt:lpstr>Презентация на PowerPoint</vt:lpstr>
      <vt:lpstr>Презентация на PowerPoint</vt:lpstr>
      <vt:lpstr>ПРОЕКТИТЕ НА ОБЩИНА ВРАЦА ЗА 2023 ГОДИНА,  ФИНАНСИРАНИ ПО ЕВРОПЕЙСКИ И ДРУГИ ПРОГРАМИ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Silvia</dc:creator>
  <cp:lastModifiedBy>Mariela Delcheva</cp:lastModifiedBy>
  <cp:revision>675</cp:revision>
  <cp:lastPrinted>2022-03-17T14:13:34Z</cp:lastPrinted>
  <dcterms:created xsi:type="dcterms:W3CDTF">2015-11-25T11:26:53Z</dcterms:created>
  <dcterms:modified xsi:type="dcterms:W3CDTF">2023-08-23T13:09:04Z</dcterms:modified>
</cp:coreProperties>
</file>