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56" r:id="rId1"/>
  </p:sldMasterIdLst>
  <p:notesMasterIdLst>
    <p:notesMasterId r:id="rId82"/>
  </p:notesMasterIdLst>
  <p:handoutMasterIdLst>
    <p:handoutMasterId r:id="rId83"/>
  </p:handoutMasterIdLst>
  <p:sldIdLst>
    <p:sldId id="256" r:id="rId2"/>
    <p:sldId id="558" r:id="rId3"/>
    <p:sldId id="262" r:id="rId4"/>
    <p:sldId id="263" r:id="rId5"/>
    <p:sldId id="459" r:id="rId6"/>
    <p:sldId id="509" r:id="rId7"/>
    <p:sldId id="510" r:id="rId8"/>
    <p:sldId id="511" r:id="rId9"/>
    <p:sldId id="512" r:id="rId10"/>
    <p:sldId id="513" r:id="rId11"/>
    <p:sldId id="514" r:id="rId12"/>
    <p:sldId id="515" r:id="rId13"/>
    <p:sldId id="264" r:id="rId14"/>
    <p:sldId id="405" r:id="rId15"/>
    <p:sldId id="265" r:id="rId16"/>
    <p:sldId id="404" r:id="rId17"/>
    <p:sldId id="402" r:id="rId18"/>
    <p:sldId id="555" r:id="rId19"/>
    <p:sldId id="266" r:id="rId20"/>
    <p:sldId id="456" r:id="rId21"/>
    <p:sldId id="267" r:id="rId22"/>
    <p:sldId id="457" r:id="rId23"/>
    <p:sldId id="268" r:id="rId24"/>
    <p:sldId id="565" r:id="rId25"/>
    <p:sldId id="566" r:id="rId26"/>
    <p:sldId id="552" r:id="rId27"/>
    <p:sldId id="553" r:id="rId28"/>
    <p:sldId id="272" r:id="rId29"/>
    <p:sldId id="508" r:id="rId30"/>
    <p:sldId id="563" r:id="rId31"/>
    <p:sldId id="420" r:id="rId32"/>
    <p:sldId id="422" r:id="rId33"/>
    <p:sldId id="273" r:id="rId34"/>
    <p:sldId id="426" r:id="rId35"/>
    <p:sldId id="517" r:id="rId36"/>
    <p:sldId id="519" r:id="rId37"/>
    <p:sldId id="518" r:id="rId38"/>
    <p:sldId id="520" r:id="rId39"/>
    <p:sldId id="521" r:id="rId40"/>
    <p:sldId id="522" r:id="rId41"/>
    <p:sldId id="274" r:id="rId42"/>
    <p:sldId id="428" r:id="rId43"/>
    <p:sldId id="275" r:id="rId44"/>
    <p:sldId id="277" r:id="rId45"/>
    <p:sldId id="278" r:id="rId46"/>
    <p:sldId id="375" r:id="rId47"/>
    <p:sldId id="378" r:id="rId48"/>
    <p:sldId id="379" r:id="rId49"/>
    <p:sldId id="527" r:id="rId50"/>
    <p:sldId id="530" r:id="rId51"/>
    <p:sldId id="585" r:id="rId52"/>
    <p:sldId id="586" r:id="rId53"/>
    <p:sldId id="587" r:id="rId54"/>
    <p:sldId id="588" r:id="rId55"/>
    <p:sldId id="570" r:id="rId56"/>
    <p:sldId id="581" r:id="rId57"/>
    <p:sldId id="589" r:id="rId58"/>
    <p:sldId id="579" r:id="rId59"/>
    <p:sldId id="573" r:id="rId60"/>
    <p:sldId id="576" r:id="rId61"/>
    <p:sldId id="582" r:id="rId62"/>
    <p:sldId id="583" r:id="rId63"/>
    <p:sldId id="574" r:id="rId64"/>
    <p:sldId id="572" r:id="rId65"/>
    <p:sldId id="538" r:id="rId66"/>
    <p:sldId id="584" r:id="rId67"/>
    <p:sldId id="590" r:id="rId68"/>
    <p:sldId id="591" r:id="rId69"/>
    <p:sldId id="577" r:id="rId70"/>
    <p:sldId id="569" r:id="rId71"/>
    <p:sldId id="568" r:id="rId72"/>
    <p:sldId id="578" r:id="rId73"/>
    <p:sldId id="533" r:id="rId74"/>
    <p:sldId id="532" r:id="rId75"/>
    <p:sldId id="539" r:id="rId76"/>
    <p:sldId id="540" r:id="rId77"/>
    <p:sldId id="556" r:id="rId78"/>
    <p:sldId id="548" r:id="rId79"/>
    <p:sldId id="549" r:id="rId80"/>
    <p:sldId id="393" r:id="rId81"/>
  </p:sldIdLst>
  <p:sldSz cx="9144000" cy="6858000" type="screen4x3"/>
  <p:notesSz cx="6797675" cy="987266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miana Marinova" initials="R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1B"/>
    <a:srgbClr val="006600"/>
    <a:srgbClr val="087445"/>
    <a:srgbClr val="CC66FF"/>
    <a:srgbClr val="0066FF"/>
    <a:srgbClr val="00FFFF"/>
    <a:srgbClr val="CC99FF"/>
    <a:srgbClr val="6600CC"/>
    <a:srgbClr val="9933FF"/>
    <a:srgbClr val="032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9" autoAdjust="0"/>
    <p:restoredTop sz="94803" autoAdjust="0"/>
  </p:normalViewPr>
  <p:slideViewPr>
    <p:cSldViewPr>
      <p:cViewPr varScale="1">
        <p:scale>
          <a:sx n="92" d="100"/>
          <a:sy n="92" d="100"/>
        </p:scale>
        <p:origin x="-13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790" y="-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sz="1800" dirty="0">
                <a:solidFill>
                  <a:srgbClr val="124A1B"/>
                </a:solidFill>
              </a:rPr>
              <a:t>Структура </a:t>
            </a:r>
            <a:r>
              <a:rPr lang="ru-RU" sz="1800" dirty="0" smtClean="0">
                <a:solidFill>
                  <a:srgbClr val="124A1B"/>
                </a:solidFill>
              </a:rPr>
              <a:t>на</a:t>
            </a:r>
            <a:r>
              <a:rPr lang="ru-RU" sz="1800" baseline="0" dirty="0" smtClean="0">
                <a:solidFill>
                  <a:srgbClr val="124A1B"/>
                </a:solidFill>
              </a:rPr>
              <a:t> </a:t>
            </a:r>
            <a:r>
              <a:rPr lang="ru-RU" sz="1800" dirty="0" smtClean="0">
                <a:solidFill>
                  <a:srgbClr val="124A1B"/>
                </a:solidFill>
              </a:rPr>
              <a:t>приходната </a:t>
            </a:r>
            <a:r>
              <a:rPr lang="ru-RU" sz="1800" dirty="0">
                <a:solidFill>
                  <a:srgbClr val="124A1B"/>
                </a:solidFill>
              </a:rPr>
              <a:t>част на </a:t>
            </a:r>
            <a:r>
              <a:rPr lang="ru-RU" sz="1800" dirty="0" smtClean="0">
                <a:solidFill>
                  <a:srgbClr val="124A1B"/>
                </a:solidFill>
              </a:rPr>
              <a:t>бюджета</a:t>
            </a:r>
            <a:endParaRPr lang="ru-RU" sz="1800" dirty="0">
              <a:solidFill>
                <a:srgbClr val="124A1B"/>
              </a:solidFill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96045980363565"/>
          <c:y val="0.17266511274762267"/>
          <c:w val="0.53915147759308135"/>
          <c:h val="0.74556660525323748"/>
        </c:manualLayout>
      </c:layout>
      <c:pie3DChart>
        <c:varyColors val="1"/>
        <c:ser>
          <c:idx val="0"/>
          <c:order val="0"/>
          <c:tx>
            <c:v>Структура по приходната част на бюджета</c:v>
          </c:tx>
          <c:dPt>
            <c:idx val="0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F4-4321-845F-E7952869871D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F4-4321-845F-E7952869871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F4-4321-845F-E7952869871D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5F4-4321-845F-E7952869871D}"/>
              </c:ext>
            </c:extLst>
          </c:dPt>
          <c:dPt>
            <c:idx val="6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5F4-4321-845F-E7952869871D}"/>
              </c:ext>
            </c:extLst>
          </c:dPt>
          <c:dPt>
            <c:idx val="7"/>
            <c:bubble3D val="0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5F4-4321-845F-E7952869871D}"/>
              </c:ext>
            </c:extLst>
          </c:dPt>
          <c:dLbls>
            <c:dLbl>
              <c:idx val="0"/>
              <c:layout>
                <c:manualLayout>
                  <c:x val="-7.4066661806163114E-2"/>
                  <c:y val="-0.160025273307458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F4-4321-845F-E7952869871D}"/>
                </c:ext>
              </c:extLst>
            </c:dLbl>
            <c:dLbl>
              <c:idx val="1"/>
              <c:layout>
                <c:manualLayout>
                  <c:x val="-0.13106323515116167"/>
                  <c:y val="6.5049882925119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F4-4321-845F-E7952869871D}"/>
                </c:ext>
              </c:extLst>
            </c:dLbl>
            <c:dLbl>
              <c:idx val="2"/>
              <c:layout>
                <c:manualLayout>
                  <c:x val="-6.7825653737727226E-2"/>
                  <c:y val="7.3728821658587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F4-4321-845F-E7952869871D}"/>
                </c:ext>
              </c:extLst>
            </c:dLbl>
            <c:dLbl>
              <c:idx val="3"/>
              <c:layout>
                <c:manualLayout>
                  <c:x val="-2.2336869349664626E-2"/>
                  <c:y val="-9.1586855756314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5F4-4321-845F-E7952869871D}"/>
                </c:ext>
              </c:extLst>
            </c:dLbl>
            <c:dLbl>
              <c:idx val="6"/>
              <c:layout>
                <c:manualLayout>
                  <c:x val="2.8960642072518712E-2"/>
                  <c:y val="-0.19174030083731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5F4-4321-845F-E7952869871D}"/>
                </c:ext>
              </c:extLst>
            </c:dLbl>
            <c:dLbl>
              <c:idx val="7"/>
              <c:layout>
                <c:manualLayout>
                  <c:x val="8.9188903470399539E-2"/>
                  <c:y val="-0.10347911500947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5F4-4321-845F-E7952869871D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Sheet1!$B$3:$B$18</c:f>
              <c:strCache>
                <c:ptCount val="8"/>
                <c:pt idx="0">
                  <c:v>Приходи, помощи, дарения</c:v>
                </c:pt>
                <c:pt idx="1">
                  <c:v>Трансфери</c:v>
                </c:pt>
                <c:pt idx="2">
                  <c:v>Временни безлихвени заеми</c:v>
                </c:pt>
                <c:pt idx="3">
                  <c:v>Предоставена възмездна финансова помощ - /нето/</c:v>
                </c:pt>
                <c:pt idx="4">
                  <c:v>Заеми от банки и други лица в страната</c:v>
                </c:pt>
                <c:pt idx="5">
                  <c:v>Чужди средства</c:v>
                </c:pt>
                <c:pt idx="6">
                  <c:v>Наличности към 01.01.2019 г.</c:v>
                </c:pt>
                <c:pt idx="7">
                  <c:v>Наличности към 31.12.2019 г.</c:v>
                </c:pt>
              </c:strCache>
            </c:strRef>
          </c:cat>
          <c:val>
            <c:numRef>
              <c:f>Sheet1!$C$3:$C$18</c:f>
              <c:numCache>
                <c:formatCode>#,##0</c:formatCode>
                <c:ptCount val="8"/>
                <c:pt idx="0">
                  <c:v>21421448</c:v>
                </c:pt>
                <c:pt idx="1">
                  <c:v>47388804</c:v>
                </c:pt>
                <c:pt idx="2">
                  <c:v>-1536544</c:v>
                </c:pt>
                <c:pt idx="3">
                  <c:v>-428083</c:v>
                </c:pt>
                <c:pt idx="4">
                  <c:v>823742</c:v>
                </c:pt>
                <c:pt idx="5">
                  <c:v>121997</c:v>
                </c:pt>
                <c:pt idx="6">
                  <c:v>9110172</c:v>
                </c:pt>
                <c:pt idx="7">
                  <c:v>-14101259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5F4-4321-845F-E79528698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575471468844421"/>
          <c:y val="0.14502800770942104"/>
          <c:w val="0.25757861864489234"/>
          <c:h val="0.8170397311259896"/>
        </c:manualLayout>
      </c:layout>
      <c:overlay val="0"/>
      <c:txPr>
        <a:bodyPr/>
        <a:lstStyle/>
        <a:p>
          <a:pPr>
            <a:defRPr sz="1200" baseline="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Данъчни приходи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4861256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56-450E-861E-13CCC31AF6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Данъчни приходи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5285136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156-450E-861E-13CCC31AF66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Данъчни приходи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6074147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156-450E-861E-13CCC31AF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93056"/>
        <c:axId val="20915328"/>
        <c:axId val="0"/>
      </c:bar3DChart>
      <c:catAx>
        <c:axId val="20893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006600"/>
                </a:solidFill>
              </a:defRPr>
            </a:pPr>
            <a:endParaRPr lang="bg-BG"/>
          </a:p>
        </c:txPr>
        <c:crossAx val="20915328"/>
        <c:crosses val="autoZero"/>
        <c:auto val="1"/>
        <c:lblAlgn val="ctr"/>
        <c:lblOffset val="100"/>
        <c:noMultiLvlLbl val="0"/>
      </c:catAx>
      <c:valAx>
        <c:axId val="20915328"/>
        <c:scaling>
          <c:orientation val="minMax"/>
          <c:max val="630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08930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516003207932382"/>
          <c:y val="6.2816911877923876E-2"/>
          <c:w val="0.8016918197725299"/>
          <c:h val="0.506105627558525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г.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неданъчни приходи</c:v>
                </c:pt>
                <c:pt idx="4">
                  <c:v>Събран и внесен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 </c:v>
                </c:pt>
                <c:pt idx="7">
                  <c:v>Помощи и дарения от страната</c:v>
                </c:pt>
                <c:pt idx="8">
                  <c:v>Помощи и дарения от чужбина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2672729</c:v>
                </c:pt>
                <c:pt idx="1">
                  <c:v>5367148</c:v>
                </c:pt>
                <c:pt idx="2">
                  <c:v>512069</c:v>
                </c:pt>
                <c:pt idx="3">
                  <c:v>87205</c:v>
                </c:pt>
                <c:pt idx="4">
                  <c:v>-290695</c:v>
                </c:pt>
                <c:pt idx="5">
                  <c:v>1994518</c:v>
                </c:pt>
                <c:pt idx="6">
                  <c:v>137646</c:v>
                </c:pt>
                <c:pt idx="7">
                  <c:v>733379</c:v>
                </c:pt>
                <c:pt idx="8">
                  <c:v>5474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B6-49E2-9E7B-725C1A5248C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г.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неданъчни приходи</c:v>
                </c:pt>
                <c:pt idx="4">
                  <c:v>Събран и внесен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 </c:v>
                </c:pt>
                <c:pt idx="7">
                  <c:v>Помощи и дарения от страната</c:v>
                </c:pt>
                <c:pt idx="8">
                  <c:v>Помощи и дарения от чужбина</c:v>
                </c:pt>
              </c:strCache>
            </c:strRef>
          </c:cat>
          <c:val>
            <c:numRef>
              <c:f>Лист1!$C$2:$C$10</c:f>
              <c:numCache>
                <c:formatCode>#,##0</c:formatCode>
                <c:ptCount val="9"/>
                <c:pt idx="0">
                  <c:v>3337682</c:v>
                </c:pt>
                <c:pt idx="1">
                  <c:v>5832193</c:v>
                </c:pt>
                <c:pt idx="2">
                  <c:v>635818</c:v>
                </c:pt>
                <c:pt idx="3">
                  <c:v>133558</c:v>
                </c:pt>
                <c:pt idx="4">
                  <c:v>-338491</c:v>
                </c:pt>
                <c:pt idx="5">
                  <c:v>2560525</c:v>
                </c:pt>
                <c:pt idx="6">
                  <c:v>133419</c:v>
                </c:pt>
                <c:pt idx="7">
                  <c:v>788802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B6-49E2-9E7B-725C1A5248C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г.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неданъчни приходи</c:v>
                </c:pt>
                <c:pt idx="4">
                  <c:v>Събран и внесен ДДС и други данъци върху продажбите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 </c:v>
                </c:pt>
                <c:pt idx="7">
                  <c:v>Помощи и дарения от страната</c:v>
                </c:pt>
                <c:pt idx="8">
                  <c:v>Помощи и дарения от чужбина</c:v>
                </c:pt>
              </c:strCache>
            </c:strRef>
          </c:cat>
          <c:val>
            <c:numRef>
              <c:f>Лист1!$D$2:$D$10</c:f>
              <c:numCache>
                <c:formatCode>#,##0</c:formatCode>
                <c:ptCount val="9"/>
                <c:pt idx="0">
                  <c:v>3433398</c:v>
                </c:pt>
                <c:pt idx="1">
                  <c:v>6054047</c:v>
                </c:pt>
                <c:pt idx="2">
                  <c:v>1160418</c:v>
                </c:pt>
                <c:pt idx="3">
                  <c:v>201259</c:v>
                </c:pt>
                <c:pt idx="4">
                  <c:v>-778416</c:v>
                </c:pt>
                <c:pt idx="5">
                  <c:v>4095734</c:v>
                </c:pt>
                <c:pt idx="6">
                  <c:v>285023</c:v>
                </c:pt>
                <c:pt idx="7">
                  <c:v>732366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B6-49E2-9E7B-725C1A524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631552"/>
        <c:axId val="22633088"/>
        <c:axId val="0"/>
      </c:bar3DChart>
      <c:catAx>
        <c:axId val="22631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2633088"/>
        <c:crosses val="autoZero"/>
        <c:auto val="1"/>
        <c:lblAlgn val="ctr"/>
        <c:lblOffset val="100"/>
        <c:noMultiLvlLbl val="0"/>
      </c:catAx>
      <c:valAx>
        <c:axId val="226330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26315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85666909691844062"/>
          <c:y val="6.2036412677006068E-2"/>
          <c:w val="0.12308155924953826"/>
          <c:h val="0.28899857173955751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022820064158647"/>
          <c:y val="2.2183950047217002E-2"/>
          <c:w val="0.71351329347720427"/>
          <c:h val="0.543126501569270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г.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Приходи и доходи от собственост </c:v>
                </c:pt>
                <c:pt idx="1">
                  <c:v>Глоби, санкции, наказателни лихви</c:v>
                </c:pt>
                <c:pt idx="2">
                  <c:v>Други неданъчни приходи</c:v>
                </c:pt>
                <c:pt idx="3">
                  <c:v>Събран и внесен ДДС и други данъци</c:v>
                </c:pt>
                <c:pt idx="4">
                  <c:v>Помощи и дарения от страната</c:v>
                </c:pt>
                <c:pt idx="5">
                  <c:v>Помощи и дарения от чужбина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75881</c:v>
                </c:pt>
                <c:pt idx="1">
                  <c:v>458</c:v>
                </c:pt>
                <c:pt idx="2">
                  <c:v>14475</c:v>
                </c:pt>
                <c:pt idx="3">
                  <c:v>-1784</c:v>
                </c:pt>
                <c:pt idx="4">
                  <c:v>42888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15-4966-8BC1-D4CC11BFF75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г.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Приходи и доходи от собственост </c:v>
                </c:pt>
                <c:pt idx="1">
                  <c:v>Глоби, санкции, наказателни лихви</c:v>
                </c:pt>
                <c:pt idx="2">
                  <c:v>Други неданъчни приходи</c:v>
                </c:pt>
                <c:pt idx="3">
                  <c:v>Събран и внесен ДДС и други данъци</c:v>
                </c:pt>
                <c:pt idx="4">
                  <c:v>Помощи и дарения от страната</c:v>
                </c:pt>
                <c:pt idx="5">
                  <c:v>Помощи и дарения от чужбина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81431</c:v>
                </c:pt>
                <c:pt idx="1">
                  <c:v>23</c:v>
                </c:pt>
                <c:pt idx="2">
                  <c:v>12648</c:v>
                </c:pt>
                <c:pt idx="3">
                  <c:v>-2283</c:v>
                </c:pt>
                <c:pt idx="4">
                  <c:v>28878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115-4966-8BC1-D4CC11BFF75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г.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Приходи и доходи от собственост </c:v>
                </c:pt>
                <c:pt idx="1">
                  <c:v>Глоби, санкции, наказателни лихви</c:v>
                </c:pt>
                <c:pt idx="2">
                  <c:v>Други неданъчни приходи</c:v>
                </c:pt>
                <c:pt idx="3">
                  <c:v>Събран и внесен ДДС и други данъци</c:v>
                </c:pt>
                <c:pt idx="4">
                  <c:v>Помощи и дарения от страната</c:v>
                </c:pt>
                <c:pt idx="5">
                  <c:v>Помощи и дарения от чужбина</c:v>
                </c:pt>
              </c:strCache>
            </c:strRef>
          </c:cat>
          <c:val>
            <c:numRef>
              <c:f>Лист1!$D$2:$D$7</c:f>
              <c:numCache>
                <c:formatCode>#,##0</c:formatCode>
                <c:ptCount val="6"/>
                <c:pt idx="0">
                  <c:v>76371</c:v>
                </c:pt>
                <c:pt idx="1">
                  <c:v>0</c:v>
                </c:pt>
                <c:pt idx="2">
                  <c:v>53997</c:v>
                </c:pt>
                <c:pt idx="3">
                  <c:v>-2500</c:v>
                </c:pt>
                <c:pt idx="4">
                  <c:v>35604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115-4966-8BC1-D4CC11BFF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060096"/>
        <c:axId val="29061888"/>
        <c:axId val="0"/>
      </c:bar3DChart>
      <c:catAx>
        <c:axId val="29060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9061888"/>
        <c:crosses val="autoZero"/>
        <c:auto val="1"/>
        <c:lblAlgn val="ctr"/>
        <c:lblOffset val="100"/>
        <c:noMultiLvlLbl val="0"/>
      </c:catAx>
      <c:valAx>
        <c:axId val="290618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9060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528470399533387"/>
          <c:y val="0.15874863730418839"/>
          <c:w val="9.3851098473801881E-2"/>
          <c:h val="0.19197541419008998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rgbClr val="124A1B"/>
                </a:solidFill>
              </a:rPr>
              <a:t>Структура </a:t>
            </a:r>
            <a:r>
              <a:rPr lang="ru-RU" dirty="0" smtClean="0">
                <a:solidFill>
                  <a:srgbClr val="124A1B"/>
                </a:solidFill>
              </a:rPr>
              <a:t>на </a:t>
            </a:r>
            <a:r>
              <a:rPr lang="ru-RU" dirty="0">
                <a:solidFill>
                  <a:srgbClr val="124A1B"/>
                </a:solidFill>
              </a:rPr>
              <a:t>приходната част на бюджета, държавни </a:t>
            </a:r>
            <a:r>
              <a:rPr lang="ru-RU" dirty="0" smtClean="0">
                <a:solidFill>
                  <a:srgbClr val="124A1B"/>
                </a:solidFill>
              </a:rPr>
              <a:t>дейности</a:t>
            </a:r>
            <a:endParaRPr lang="ru-RU" dirty="0">
              <a:solidFill>
                <a:srgbClr val="124A1B"/>
              </a:solidFill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56620005832663"/>
          <c:y val="0.14150949607361121"/>
          <c:w val="0.55617940118596287"/>
          <c:h val="0.79645409124938282"/>
        </c:manualLayout>
      </c:layout>
      <c:pie3DChart>
        <c:varyColors val="1"/>
        <c:ser>
          <c:idx val="1"/>
          <c:order val="1"/>
          <c:tx>
            <c:v>Структура по приходната част на бюджета, държавни дейности</c:v>
          </c:tx>
          <c:dPt>
            <c:idx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81-42F5-8634-9C2F9123873E}"/>
              </c:ext>
            </c:extLst>
          </c:dPt>
          <c:dPt>
            <c:idx val="2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81-42F5-8634-9C2F9123873E}"/>
              </c:ext>
            </c:extLst>
          </c:dPt>
          <c:dPt>
            <c:idx val="5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881-42F5-8634-9C2F9123873E}"/>
              </c:ext>
            </c:extLst>
          </c:dPt>
          <c:dPt>
            <c:idx val="6"/>
            <c:bubble3D val="0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881-42F5-8634-9C2F9123873E}"/>
              </c:ext>
            </c:extLst>
          </c:dPt>
          <c:dLbls>
            <c:dLbl>
              <c:idx val="0"/>
              <c:layout>
                <c:manualLayout>
                  <c:x val="0.22724324390006839"/>
                  <c:y val="-2.2083561200163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81-42F5-8634-9C2F9123873E}"/>
                </c:ext>
              </c:extLst>
            </c:dLbl>
            <c:dLbl>
              <c:idx val="1"/>
              <c:layout>
                <c:manualLayout>
                  <c:x val="-0.21133019830854477"/>
                  <c:y val="0.139897101533919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881-42F5-8634-9C2F9123873E}"/>
                </c:ext>
              </c:extLst>
            </c:dLbl>
            <c:dLbl>
              <c:idx val="2"/>
              <c:layout>
                <c:manualLayout>
                  <c:x val="-2.4927213959366191E-2"/>
                  <c:y val="3.8247646555980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81-42F5-8634-9C2F9123873E}"/>
                </c:ext>
              </c:extLst>
            </c:dLbl>
            <c:dLbl>
              <c:idx val="3"/>
              <c:layout>
                <c:manualLayout>
                  <c:x val="-5.4025104500826385E-2"/>
                  <c:y val="-4.3735564746921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881-42F5-8634-9C2F9123873E}"/>
                </c:ext>
              </c:extLst>
            </c:dLbl>
            <c:dLbl>
              <c:idx val="4"/>
              <c:layout>
                <c:manualLayout>
                  <c:x val="-5.4556965101584518E-2"/>
                  <c:y val="-6.7812743906000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881-42F5-8634-9C2F9123873E}"/>
                </c:ext>
              </c:extLst>
            </c:dLbl>
            <c:dLbl>
              <c:idx val="5"/>
              <c:layout>
                <c:manualLayout>
                  <c:x val="4.1641149023038747E-2"/>
                  <c:y val="-8.9944303152261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81-42F5-8634-9C2F9123873E}"/>
                </c:ext>
              </c:extLst>
            </c:dLbl>
            <c:dLbl>
              <c:idx val="6"/>
              <c:layout>
                <c:manualLayout>
                  <c:x val="0.17320392242636379"/>
                  <c:y val="-4.1440578525121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81-42F5-8634-9C2F9123873E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Sheet1!$B$122:$B$128</c:f>
              <c:strCache>
                <c:ptCount val="7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Чужди средства </c:v>
                </c:pt>
                <c:pt idx="5">
                  <c:v>Наличност към 01.01.2019 г.</c:v>
                </c:pt>
                <c:pt idx="6">
                  <c:v>Наличност към 31.12.2019 г.</c:v>
                </c:pt>
              </c:strCache>
            </c:strRef>
          </c:cat>
          <c:val>
            <c:numRef>
              <c:f>Sheet1!$D$122:$D$128</c:f>
              <c:numCache>
                <c:formatCode>#,##0</c:formatCode>
                <c:ptCount val="7"/>
                <c:pt idx="0">
                  <c:v>163472</c:v>
                </c:pt>
                <c:pt idx="1">
                  <c:v>38808507</c:v>
                </c:pt>
                <c:pt idx="2">
                  <c:v>1346122</c:v>
                </c:pt>
                <c:pt idx="3">
                  <c:v>-15730</c:v>
                </c:pt>
                <c:pt idx="4">
                  <c:v>645647</c:v>
                </c:pt>
                <c:pt idx="5">
                  <c:v>3766823</c:v>
                </c:pt>
                <c:pt idx="6">
                  <c:v>-4983504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881-42F5-8634-9C2F9123873E}"/>
            </c:ext>
          </c:extLst>
        </c:ser>
        <c:ser>
          <c:idx val="0"/>
          <c:order val="0"/>
          <c:cat>
            <c:strRef>
              <c:f>Sheet1!$B$122:$B$128</c:f>
              <c:strCache>
                <c:ptCount val="7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Чужди средства </c:v>
                </c:pt>
                <c:pt idx="5">
                  <c:v>Наличност към 01.01.2019 г.</c:v>
                </c:pt>
                <c:pt idx="6">
                  <c:v>Наличност към 31.12.2019 г.</c:v>
                </c:pt>
              </c:strCache>
            </c:strRef>
          </c:cat>
          <c:val>
            <c:numRef>
              <c:f>Sheet1!$C$122:$C$128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4881-42F5-8634-9C2F91238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344998541849106"/>
          <c:y val="0.17370089359194274"/>
          <c:w val="0.24303647807912937"/>
          <c:h val="0.81063687672891183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rgbClr val="124A1B"/>
                </a:solidFill>
              </a:rPr>
              <a:t>Структура на неданъчните приходи, държавни дейности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5209730728106"/>
          <c:y val="0.18802466346710198"/>
          <c:w val="0.56030596869835714"/>
          <c:h val="0.74067565557104731"/>
        </c:manualLayout>
      </c:layout>
      <c:pie3DChart>
        <c:varyColors val="1"/>
        <c:ser>
          <c:idx val="1"/>
          <c:order val="1"/>
          <c:tx>
            <c:v>Структура на неданъчните приходи, държавни дейности</c:v>
          </c:tx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E6-493E-90C2-76D8B2533D8A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E6-493E-90C2-76D8B2533D8A}"/>
              </c:ext>
            </c:extLst>
          </c:dPt>
          <c:dPt>
            <c:idx val="3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E6-493E-90C2-76D8B2533D8A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E6-493E-90C2-76D8B2533D8A}"/>
              </c:ext>
            </c:extLst>
          </c:dPt>
          <c:dLbls>
            <c:dLbl>
              <c:idx val="0"/>
              <c:layout>
                <c:manualLayout>
                  <c:x val="-8.0217993584135311E-2"/>
                  <c:y val="-0.234833896287806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E6-493E-90C2-76D8B2533D8A}"/>
                </c:ext>
              </c:extLst>
            </c:dLbl>
            <c:dLbl>
              <c:idx val="1"/>
              <c:layout>
                <c:manualLayout>
                  <c:x val="2.0909278701273556E-2"/>
                  <c:y val="0.110147617132183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CE6-493E-90C2-76D8B2533D8A}"/>
                </c:ext>
              </c:extLst>
            </c:dLbl>
            <c:dLbl>
              <c:idx val="2"/>
              <c:layout>
                <c:manualLayout>
                  <c:x val="-5.4869616992320631E-3"/>
                  <c:y val="8.0634990605180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E6-493E-90C2-76D8B2533D8A}"/>
                </c:ext>
              </c:extLst>
            </c:dLbl>
            <c:dLbl>
              <c:idx val="3"/>
              <c:layout>
                <c:manualLayout>
                  <c:x val="-5.6464469719062892E-3"/>
                  <c:y val="2.766055222803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E6-493E-90C2-76D8B2533D8A}"/>
                </c:ext>
              </c:extLst>
            </c:dLbl>
            <c:dLbl>
              <c:idx val="4"/>
              <c:layout>
                <c:manualLayout>
                  <c:x val="-1.4094002138621541E-2"/>
                  <c:y val="-7.8543555043723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CE6-493E-90C2-76D8B2533D8A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Sheet1!$B$146:$B$150</c:f>
              <c:strCache>
                <c:ptCount val="5"/>
                <c:pt idx="0">
                  <c:v>Приходи и доходи от собственост</c:v>
                </c:pt>
                <c:pt idx="1">
                  <c:v>Глоби, санкции, наказателни лихви</c:v>
                </c:pt>
                <c:pt idx="2">
                  <c:v>Други неданъчни приходи</c:v>
                </c:pt>
                <c:pt idx="3">
                  <c:v>Събран и внесен ДДС и други данъци</c:v>
                </c:pt>
                <c:pt idx="4">
                  <c:v>Помощи, дарения и други от страната</c:v>
                </c:pt>
              </c:strCache>
            </c:strRef>
          </c:cat>
          <c:val>
            <c:numRef>
              <c:f>Sheet1!$D$146:$D$150</c:f>
              <c:numCache>
                <c:formatCode>#,##0</c:formatCode>
                <c:ptCount val="5"/>
                <c:pt idx="0">
                  <c:v>76371</c:v>
                </c:pt>
                <c:pt idx="1">
                  <c:v>0</c:v>
                </c:pt>
                <c:pt idx="2">
                  <c:v>53997</c:v>
                </c:pt>
                <c:pt idx="3">
                  <c:v>-2500</c:v>
                </c:pt>
                <c:pt idx="4">
                  <c:v>35604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CE6-493E-90C2-76D8B2533D8A}"/>
            </c:ext>
          </c:extLst>
        </c:ser>
        <c:ser>
          <c:idx val="0"/>
          <c:order val="0"/>
          <c:cat>
            <c:strRef>
              <c:f>Sheet1!$B$146:$B$150</c:f>
              <c:strCache>
                <c:ptCount val="5"/>
                <c:pt idx="0">
                  <c:v>Приходи и доходи от собственост</c:v>
                </c:pt>
                <c:pt idx="1">
                  <c:v>Глоби, санкции, наказателни лихви</c:v>
                </c:pt>
                <c:pt idx="2">
                  <c:v>Други неданъчни приходи</c:v>
                </c:pt>
                <c:pt idx="3">
                  <c:v>Събран и внесен ДДС и други данъци</c:v>
                </c:pt>
                <c:pt idx="4">
                  <c:v>Помощи, дарения и други от страната</c:v>
                </c:pt>
              </c:strCache>
            </c:strRef>
          </c:cat>
          <c:val>
            <c:numRef>
              <c:f>Sheet1!$C$146:$C$150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CE6-493E-90C2-76D8B2533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698989015261983"/>
          <c:y val="0.17458318409988821"/>
          <c:w val="0.26375085058812009"/>
          <c:h val="0.71437434911258901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chemeClr val="accent1"/>
                </a:solidFill>
              </a:rPr>
              <a:t>Структура на приходната част на бюджета, местни дейности</a:t>
            </a:r>
          </a:p>
        </c:rich>
      </c:tx>
      <c:layout>
        <c:manualLayout>
          <c:xMode val="edge"/>
          <c:yMode val="edge"/>
          <c:x val="0.10517740837950812"/>
          <c:y val="2.9669588671611596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328387770973071"/>
          <c:y val="0.16727064208005687"/>
          <c:w val="0.62764131914066434"/>
          <c:h val="0.7752361939248491"/>
        </c:manualLayout>
      </c:layout>
      <c:pie3DChart>
        <c:varyColors val="1"/>
        <c:ser>
          <c:idx val="1"/>
          <c:order val="1"/>
          <c:tx>
            <c:v>Структура на приходната част на бюджета, местни дейности</c:v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6E-445C-A750-CFA1980474B7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6E-445C-A750-CFA1980474B7}"/>
              </c:ext>
            </c:extLst>
          </c:dPt>
          <c:dPt>
            <c:idx val="3"/>
            <c:bubble3D val="0"/>
            <c:spPr>
              <a:solidFill>
                <a:srgbClr val="CC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16E-445C-A750-CFA1980474B7}"/>
              </c:ext>
            </c:extLst>
          </c:dPt>
          <c:dPt>
            <c:idx val="5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16E-445C-A750-CFA1980474B7}"/>
              </c:ext>
            </c:extLst>
          </c:dPt>
          <c:dPt>
            <c:idx val="6"/>
            <c:bubble3D val="0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16E-445C-A750-CFA1980474B7}"/>
              </c:ext>
            </c:extLst>
          </c:dPt>
          <c:dPt>
            <c:idx val="7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16E-445C-A750-CFA1980474B7}"/>
              </c:ext>
            </c:extLst>
          </c:dPt>
          <c:dPt>
            <c:idx val="8"/>
            <c:bubble3D val="0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16E-445C-A750-CFA1980474B7}"/>
              </c:ext>
            </c:extLst>
          </c:dPt>
          <c:dLbls>
            <c:dLbl>
              <c:idx val="0"/>
              <c:layout>
                <c:manualLayout>
                  <c:x val="-0.11375997249157807"/>
                  <c:y val="-0.19671956716806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6E-445C-A750-CFA1980474B7}"/>
                </c:ext>
              </c:extLst>
            </c:dLbl>
            <c:dLbl>
              <c:idx val="1"/>
              <c:layout>
                <c:manualLayout>
                  <c:x val="4.9645487022455526E-2"/>
                  <c:y val="0.10632416733478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16E-445C-A750-CFA1980474B7}"/>
                </c:ext>
              </c:extLst>
            </c:dLbl>
            <c:dLbl>
              <c:idx val="2"/>
              <c:layout>
                <c:manualLayout>
                  <c:x val="6.08936449916022E-4"/>
                  <c:y val="0.24792222617486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6E-445C-A750-CFA1980474B7}"/>
                </c:ext>
              </c:extLst>
            </c:dLbl>
            <c:dLbl>
              <c:idx val="3"/>
              <c:layout>
                <c:manualLayout>
                  <c:x val="-1.5772863539100894E-2"/>
                  <c:y val="5.955325712404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6E-445C-A750-CFA1980474B7}"/>
                </c:ext>
              </c:extLst>
            </c:dLbl>
            <c:dLbl>
              <c:idx val="4"/>
              <c:layout>
                <c:manualLayout>
                  <c:x val="-2.6210728166608407E-2"/>
                  <c:y val="2.5923192507207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16E-445C-A750-CFA1980474B7}"/>
                </c:ext>
              </c:extLst>
            </c:dLbl>
            <c:dLbl>
              <c:idx val="5"/>
              <c:layout>
                <c:manualLayout>
                  <c:x val="-2.3272030298349868E-2"/>
                  <c:y val="-2.6901205791622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6E-445C-A750-CFA1980474B7}"/>
                </c:ext>
              </c:extLst>
            </c:dLbl>
            <c:dLbl>
              <c:idx val="6"/>
              <c:layout>
                <c:manualLayout>
                  <c:x val="-1.0759757497586085E-2"/>
                  <c:y val="-9.0952899262507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16E-445C-A750-CFA1980474B7}"/>
                </c:ext>
              </c:extLst>
            </c:dLbl>
            <c:dLbl>
              <c:idx val="7"/>
              <c:layout>
                <c:manualLayout>
                  <c:x val="4.788074586111931E-2"/>
                  <c:y val="-0.16175575153577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16E-445C-A750-CFA1980474B7}"/>
                </c:ext>
              </c:extLst>
            </c:dLbl>
            <c:dLbl>
              <c:idx val="8"/>
              <c:layout>
                <c:manualLayout>
                  <c:x val="6.5401156872361962E-2"/>
                  <c:y val="-7.3291529725338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16E-445C-A750-CFA1980474B7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Sheet1!$B$170:$B$178</c:f>
              <c:strCache>
                <c:ptCount val="9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Предоставена възмездна финансова помощ</c:v>
                </c:pt>
                <c:pt idx="5">
                  <c:v>Заеми от банки и други лица в страната</c:v>
                </c:pt>
                <c:pt idx="6">
                  <c:v>Чужди средства </c:v>
                </c:pt>
                <c:pt idx="7">
                  <c:v>Наличност към 01.01.2019 г.</c:v>
                </c:pt>
                <c:pt idx="8">
                  <c:v>Наличност към 31.12.2019 г.</c:v>
                </c:pt>
              </c:strCache>
            </c:strRef>
          </c:cat>
          <c:val>
            <c:numRef>
              <c:f>Sheet1!$D$170:$D$178</c:f>
              <c:numCache>
                <c:formatCode>#,##0</c:formatCode>
                <c:ptCount val="9"/>
                <c:pt idx="0">
                  <c:v>21257976</c:v>
                </c:pt>
                <c:pt idx="1">
                  <c:v>8045100</c:v>
                </c:pt>
                <c:pt idx="2">
                  <c:v>-810925</c:v>
                </c:pt>
                <c:pt idx="3">
                  <c:v>-1520814</c:v>
                </c:pt>
                <c:pt idx="4">
                  <c:v>-428083</c:v>
                </c:pt>
                <c:pt idx="5">
                  <c:v>823742</c:v>
                </c:pt>
                <c:pt idx="6">
                  <c:v>-523650</c:v>
                </c:pt>
                <c:pt idx="7">
                  <c:v>5343349</c:v>
                </c:pt>
                <c:pt idx="8">
                  <c:v>-9117755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316E-445C-A750-CFA1980474B7}"/>
            </c:ext>
          </c:extLst>
        </c:ser>
        <c:ser>
          <c:idx val="0"/>
          <c:order val="0"/>
          <c:cat>
            <c:strRef>
              <c:f>Sheet1!$B$170:$B$178</c:f>
              <c:strCache>
                <c:ptCount val="9"/>
                <c:pt idx="0">
                  <c:v>Приходи, помощи, дарения</c:v>
                </c:pt>
                <c:pt idx="1">
                  <c:v>Трансфери - взаимоотношения с ЦБ</c:v>
                </c:pt>
                <c:pt idx="2">
                  <c:v>Други трансфери</c:v>
                </c:pt>
                <c:pt idx="3">
                  <c:v>Временни безлихвени заеми</c:v>
                </c:pt>
                <c:pt idx="4">
                  <c:v>Предоставена възмездна финансова помощ</c:v>
                </c:pt>
                <c:pt idx="5">
                  <c:v>Заеми от банки и други лица в страната</c:v>
                </c:pt>
                <c:pt idx="6">
                  <c:v>Чужди средства </c:v>
                </c:pt>
                <c:pt idx="7">
                  <c:v>Наличност към 01.01.2019 г.</c:v>
                </c:pt>
                <c:pt idx="8">
                  <c:v>Наличност към 31.12.2019 г.</c:v>
                </c:pt>
              </c:strCache>
            </c:strRef>
          </c:cat>
          <c:val>
            <c:numRef>
              <c:f>Sheet1!$C$170:$C$178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316E-445C-A750-CFA198047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6440117764692828"/>
          <c:y val="0.12155717554860609"/>
          <c:w val="0.23508521636710644"/>
          <c:h val="0.83159906764857627"/>
        </c:manualLayout>
      </c:layout>
      <c:overlay val="0"/>
      <c:txPr>
        <a:bodyPr/>
        <a:lstStyle/>
        <a:p>
          <a:pPr>
            <a:defRPr sz="12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b="1">
              <a:solidFill>
                <a:schemeClr val="tx2"/>
              </a:solidFill>
            </a:defRPr>
          </a:pPr>
          <a:endParaRPr lang="bg-BG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2146155341695"/>
          <c:y val="0.172665112747623"/>
          <c:w val="0.58920263439292175"/>
          <c:h val="0.74556660525323748"/>
        </c:manualLayout>
      </c:layout>
      <c:pie3DChart>
        <c:varyColors val="1"/>
        <c:ser>
          <c:idx val="0"/>
          <c:order val="0"/>
          <c:tx>
            <c:v>Структура на данъчните приходи</c:v>
          </c:tx>
          <c:dPt>
            <c:idx val="0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85-4EF0-AC30-081FE70160BB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A85-4EF0-AC30-081FE70160BB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A85-4EF0-AC30-081FE70160BB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A85-4EF0-AC30-081FE70160B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A85-4EF0-AC30-081FE70160BB}"/>
              </c:ext>
            </c:extLst>
          </c:dPt>
          <c:dLbls>
            <c:dLbl>
              <c:idx val="0"/>
              <c:layout>
                <c:manualLayout>
                  <c:x val="3.3782322348595316E-2"/>
                  <c:y val="-3.8677080402036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85-4EF0-AC30-081FE70160BB}"/>
                </c:ext>
              </c:extLst>
            </c:dLbl>
            <c:dLbl>
              <c:idx val="1"/>
              <c:layout>
                <c:manualLayout>
                  <c:x val="-2.5326382813259454E-2"/>
                  <c:y val="-0.139838629041217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85-4EF0-AC30-081FE70160BB}"/>
                </c:ext>
              </c:extLst>
            </c:dLbl>
            <c:dLbl>
              <c:idx val="2"/>
              <c:layout>
                <c:manualLayout>
                  <c:x val="-1.9976244288908363E-2"/>
                  <c:y val="4.1450560419664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85-4EF0-AC30-081FE70160BB}"/>
                </c:ext>
              </c:extLst>
            </c:dLbl>
            <c:dLbl>
              <c:idx val="3"/>
              <c:layout>
                <c:manualLayout>
                  <c:x val="-6.3131257898318333E-2"/>
                  <c:y val="1.9196032727871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85-4EF0-AC30-081FE70160BB}"/>
                </c:ext>
              </c:extLst>
            </c:dLbl>
            <c:dLbl>
              <c:idx val="4"/>
              <c:layout>
                <c:manualLayout>
                  <c:x val="-0.22647844366676426"/>
                  <c:y val="-2.4516594899676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A85-4EF0-AC30-081FE70160BB}"/>
                </c:ext>
              </c:extLst>
            </c:dLbl>
            <c:dLbl>
              <c:idx val="5"/>
              <c:layout>
                <c:manualLayout>
                  <c:x val="-6.4508603091280314E-2"/>
                  <c:y val="-3.7328462735145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A85-4EF0-AC30-081FE70160BB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Sheet1!$B$190:$C$195</c:f>
              <c:strCache>
                <c:ptCount val="6"/>
                <c:pt idx="0">
                  <c:v>Окончателен годишен /патентен/ данък и данък върху таксиметров превоз на пътници</c:v>
                </c:pt>
                <c:pt idx="1">
                  <c:v>Данък върху недвижимите имоти</c:v>
                </c:pt>
                <c:pt idx="2">
                  <c:v>Данък върху превозните средства</c:v>
                </c:pt>
                <c:pt idx="3">
                  <c:v>Данък придобиване на имущество по дарения и възмезден начин</c:v>
                </c:pt>
                <c:pt idx="4">
                  <c:v>Туристически данък</c:v>
                </c:pt>
                <c:pt idx="5">
                  <c:v>Други данъци </c:v>
                </c:pt>
              </c:strCache>
            </c:strRef>
          </c:cat>
          <c:val>
            <c:numRef>
              <c:f>Sheet1!$D$190:$D$195</c:f>
              <c:numCache>
                <c:formatCode>#,##0</c:formatCode>
                <c:ptCount val="6"/>
                <c:pt idx="0">
                  <c:v>213514</c:v>
                </c:pt>
                <c:pt idx="1">
                  <c:v>1489710</c:v>
                </c:pt>
                <c:pt idx="2">
                  <c:v>2825432</c:v>
                </c:pt>
                <c:pt idx="3">
                  <c:v>1525122</c:v>
                </c:pt>
                <c:pt idx="4">
                  <c:v>20364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CA85-4EF0-AC30-081FE7016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458248274521122"/>
          <c:y val="0.12117761326182613"/>
          <c:w val="0.2461582579955284"/>
          <c:h val="0.84766738880865089"/>
        </c:manualLayout>
      </c:layout>
      <c:overlay val="0"/>
      <c:txPr>
        <a:bodyPr/>
        <a:lstStyle/>
        <a:p>
          <a:pPr>
            <a:defRPr sz="12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solidFill>
                  <a:schemeClr val="bg2">
                    <a:lumMod val="10000"/>
                  </a:schemeClr>
                </a:solidFill>
              </a:defRPr>
            </a:pPr>
            <a:r>
              <a:rPr lang="bg-BG" dirty="0">
                <a:solidFill>
                  <a:schemeClr val="accent1"/>
                </a:solidFill>
              </a:rPr>
              <a:t>Структура на неданъчните приходи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818763973947716"/>
          <c:y val="0.15958776899347471"/>
          <c:w val="0.56030596869835714"/>
          <c:h val="0.74015025936997414"/>
        </c:manualLayout>
      </c:layout>
      <c:pie3DChart>
        <c:varyColors val="1"/>
        <c:ser>
          <c:idx val="1"/>
          <c:order val="1"/>
          <c:tx>
            <c:v>Структура на неданъчните приходи</c:v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F10-4B29-9D99-EAEBDB5B3303}"/>
              </c:ext>
            </c:extLst>
          </c:dPt>
          <c:dPt>
            <c:idx val="2"/>
            <c:bubble3D val="0"/>
            <c:spPr>
              <a:solidFill>
                <a:schemeClr val="bg2">
                  <a:lumMod val="25000"/>
                </a:schemeClr>
              </a:solidFill>
              <a:ln>
                <a:solidFill>
                  <a:schemeClr val="accent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10-4B29-9D99-EAEBDB5B3303}"/>
              </c:ext>
            </c:extLst>
          </c:dPt>
          <c:dPt>
            <c:idx val="3"/>
            <c:bubble3D val="0"/>
            <c:spPr>
              <a:solidFill>
                <a:srgbClr val="CC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F10-4B29-9D99-EAEBDB5B3303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F10-4B29-9D99-EAEBDB5B3303}"/>
              </c:ext>
            </c:extLst>
          </c:dPt>
          <c:dPt>
            <c:idx val="6"/>
            <c:bubble3D val="0"/>
            <c:spPr>
              <a:solidFill>
                <a:srgbClr val="6600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F10-4B29-9D99-EAEBDB5B3303}"/>
              </c:ext>
            </c:extLst>
          </c:dPt>
          <c:dLbls>
            <c:dLbl>
              <c:idx val="0"/>
              <c:layout>
                <c:manualLayout>
                  <c:x val="-2.6697652376786236E-2"/>
                  <c:y val="-6.8780775295872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10-4B29-9D99-EAEBDB5B3303}"/>
                </c:ext>
              </c:extLst>
            </c:dLbl>
            <c:dLbl>
              <c:idx val="1"/>
              <c:layout>
                <c:manualLayout>
                  <c:x val="-8.9540317876932049E-2"/>
                  <c:y val="0.155282174353964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F10-4B29-9D99-EAEBDB5B3303}"/>
                </c:ext>
              </c:extLst>
            </c:dLbl>
            <c:dLbl>
              <c:idx val="2"/>
              <c:layout>
                <c:manualLayout>
                  <c:x val="4.6682098765432077E-2"/>
                  <c:y val="0.2326346361121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10-4B29-9D99-EAEBDB5B3303}"/>
                </c:ext>
              </c:extLst>
            </c:dLbl>
            <c:dLbl>
              <c:idx val="3"/>
              <c:layout>
                <c:manualLayout>
                  <c:x val="-8.011689511033343E-2"/>
                  <c:y val="-1.489511046452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10-4B29-9D99-EAEBDB5B3303}"/>
                </c:ext>
              </c:extLst>
            </c:dLbl>
            <c:dLbl>
              <c:idx val="4"/>
              <c:layout>
                <c:manualLayout>
                  <c:x val="-5.635875376689025E-2"/>
                  <c:y val="-0.105691272744649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10-4B29-9D99-EAEBDB5B3303}"/>
                </c:ext>
              </c:extLst>
            </c:dLbl>
            <c:dLbl>
              <c:idx val="5"/>
              <c:layout>
                <c:manualLayout>
                  <c:x val="9.5705745115194311E-3"/>
                  <c:y val="-8.6088743290096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10-4B29-9D99-EAEBDB5B3303}"/>
                </c:ext>
              </c:extLst>
            </c:dLbl>
            <c:dLbl>
              <c:idx val="6"/>
              <c:layout>
                <c:manualLayout>
                  <c:x val="-2.9540560902109457E-2"/>
                  <c:y val="-0.10105478892009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10-4B29-9D99-EAEBDB5B3303}"/>
                </c:ext>
              </c:extLst>
            </c:dLbl>
            <c:dLbl>
              <c:idx val="7"/>
              <c:layout>
                <c:manualLayout>
                  <c:x val="7.7772431223874977E-2"/>
                  <c:y val="-5.8490503926388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F10-4B29-9D99-EAEBDB5B3303}"/>
                </c:ext>
              </c:extLst>
            </c:dLbl>
            <c:dLbl>
              <c:idx val="8"/>
              <c:layout>
                <c:manualLayout>
                  <c:x val="8.4129362301934782E-2"/>
                  <c:y val="-3.4941303274380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F10-4B29-9D99-EAEBDB5B3303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Sheet1!$B$208:$B$216</c:f>
              <c:strCache>
                <c:ptCount val="9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неданъчни приходи</c:v>
                </c:pt>
                <c:pt idx="4">
                  <c:v>Събран и внесен ДДС и други данъци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</c:v>
                </c:pt>
                <c:pt idx="7">
                  <c:v>Помощи, дарения и други от страната</c:v>
                </c:pt>
                <c:pt idx="8">
                  <c:v>Помощи, дарения и други от чужбина</c:v>
                </c:pt>
              </c:strCache>
            </c:strRef>
          </c:cat>
          <c:val>
            <c:numRef>
              <c:f>Sheet1!$D$208:$D$216</c:f>
              <c:numCache>
                <c:formatCode>#,##0</c:formatCode>
                <c:ptCount val="9"/>
                <c:pt idx="0">
                  <c:v>3433398</c:v>
                </c:pt>
                <c:pt idx="1">
                  <c:v>6054047</c:v>
                </c:pt>
                <c:pt idx="2">
                  <c:v>1160418</c:v>
                </c:pt>
                <c:pt idx="3">
                  <c:v>201259</c:v>
                </c:pt>
                <c:pt idx="4">
                  <c:v>-778416</c:v>
                </c:pt>
                <c:pt idx="5">
                  <c:v>4095734</c:v>
                </c:pt>
                <c:pt idx="6">
                  <c:v>285023</c:v>
                </c:pt>
                <c:pt idx="7">
                  <c:v>732366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F10-4B29-9D99-EAEBDB5B3303}"/>
            </c:ext>
          </c:extLst>
        </c:ser>
        <c:ser>
          <c:idx val="0"/>
          <c:order val="0"/>
          <c:cat>
            <c:strRef>
              <c:f>Sheet1!$B$208:$B$216</c:f>
              <c:strCache>
                <c:ptCount val="9"/>
                <c:pt idx="0">
                  <c:v>Приходи и доходи от собственост</c:v>
                </c:pt>
                <c:pt idx="1">
                  <c:v>Общински такси</c:v>
                </c:pt>
                <c:pt idx="2">
                  <c:v>Глоби, санкции, наказателни лихви</c:v>
                </c:pt>
                <c:pt idx="3">
                  <c:v>Други неданъчни приходи</c:v>
                </c:pt>
                <c:pt idx="4">
                  <c:v>Събран и внесен ДДС и други данъци</c:v>
                </c:pt>
                <c:pt idx="5">
                  <c:v>Приходи от продажба на нефинансови активи</c:v>
                </c:pt>
                <c:pt idx="6">
                  <c:v>Приходи от концесии</c:v>
                </c:pt>
                <c:pt idx="7">
                  <c:v>Помощи, дарения и други от страната</c:v>
                </c:pt>
                <c:pt idx="8">
                  <c:v>Помощи, дарения и други от чужбина</c:v>
                </c:pt>
              </c:strCache>
            </c:strRef>
          </c:cat>
          <c:val>
            <c:numRef>
              <c:f>Sheet1!$C$208:$C$216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EF10-4B29-9D99-EAEBDB5B3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001458151064356"/>
          <c:y val="0.16136305955686792"/>
          <c:w val="0.28072615923009631"/>
          <c:h val="0.76357203158101561"/>
        </c:manualLayout>
      </c:layout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sz="2000" dirty="0">
                <a:solidFill>
                  <a:schemeClr val="accent1"/>
                </a:solidFill>
              </a:rPr>
              <a:t>Структура на разходите по делегирани отговорности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921235540001944E-2"/>
          <c:y val="0.17307394566238896"/>
          <c:w val="0.57368754252940735"/>
          <c:h val="0.74015025936997414"/>
        </c:manualLayout>
      </c:layout>
      <c:pie3DChart>
        <c:varyColors val="1"/>
        <c:ser>
          <c:idx val="0"/>
          <c:order val="0"/>
          <c:tx>
            <c:v>Структура на разходите по делегирани отговорности</c:v>
          </c:tx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EF-47DA-8C85-DAC0EE118088}"/>
              </c:ext>
            </c:extLst>
          </c:dPt>
          <c:dLbls>
            <c:dLbl>
              <c:idx val="0"/>
              <c:layout>
                <c:manualLayout>
                  <c:x val="-5.7589068727520169E-2"/>
                  <c:y val="0.13666169341779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EF-47DA-8C85-DAC0EE118088}"/>
                </c:ext>
              </c:extLst>
            </c:dLbl>
            <c:dLbl>
              <c:idx val="1"/>
              <c:layout>
                <c:manualLayout>
                  <c:x val="1.8500048605035527E-2"/>
                  <c:y val="0.21330204257171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EF-47DA-8C85-DAC0EE118088}"/>
                </c:ext>
              </c:extLst>
            </c:dLbl>
            <c:dLbl>
              <c:idx val="2"/>
              <c:layout>
                <c:manualLayout>
                  <c:x val="5.3361159716146592E-2"/>
                  <c:y val="-0.13577436670719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EF-47DA-8C85-DAC0EE118088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Sheet1!$B$231:$C$233</c:f>
              <c:strCache>
                <c:ptCount val="3"/>
                <c:pt idx="0">
                  <c:v>държавни дейности               </c:v>
                </c:pt>
                <c:pt idx="1">
                  <c:v>дофинансирани държавни дейности</c:v>
                </c:pt>
                <c:pt idx="2">
                  <c:v>местни дейности</c:v>
                </c:pt>
              </c:strCache>
            </c:strRef>
          </c:cat>
          <c:val>
            <c:numRef>
              <c:f>Sheet1!$D$231:$D$233</c:f>
              <c:numCache>
                <c:formatCode>#,##0</c:formatCode>
                <c:ptCount val="3"/>
                <c:pt idx="0">
                  <c:v>39731337</c:v>
                </c:pt>
                <c:pt idx="1">
                  <c:v>1188201</c:v>
                </c:pt>
                <c:pt idx="2">
                  <c:v>21880739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4EF-47DA-8C85-DAC0EE118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chemeClr val="accent1"/>
                </a:solidFill>
              </a:rPr>
              <a:t>Структура на показателите по разходната част на бюджета по икономически елементи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94696594261298E-2"/>
          <c:y val="0.29513637497942607"/>
          <c:w val="0.54921527170214757"/>
          <c:h val="0.69671308955564637"/>
        </c:manualLayout>
      </c:layout>
      <c:pie3DChart>
        <c:varyColors val="1"/>
        <c:ser>
          <c:idx val="0"/>
          <c:order val="0"/>
          <c:tx>
            <c:v>Структура на показателите по разходната част на бюджета по икономически елементи</c:v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E3-4D54-B9F1-38A4A742C19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E3-4D54-B9F1-38A4A742C193}"/>
              </c:ext>
            </c:extLst>
          </c:dPt>
          <c:dPt>
            <c:idx val="2"/>
            <c:bubble3D val="0"/>
            <c:spPr>
              <a:solidFill>
                <a:srgbClr val="CC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E3-4D54-B9F1-38A4A742C19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AE3-4D54-B9F1-38A4A742C193}"/>
              </c:ext>
            </c:extLst>
          </c:dPt>
          <c:dPt>
            <c:idx val="6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AE3-4D54-B9F1-38A4A742C193}"/>
              </c:ext>
            </c:extLst>
          </c:dPt>
          <c:dLbls>
            <c:dLbl>
              <c:idx val="0"/>
              <c:layout>
                <c:manualLayout>
                  <c:x val="-0.12816127150772821"/>
                  <c:y val="0.253276344502790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E3-4D54-B9F1-38A4A742C193}"/>
                </c:ext>
              </c:extLst>
            </c:dLbl>
            <c:dLbl>
              <c:idx val="1"/>
              <c:layout>
                <c:manualLayout>
                  <c:x val="3.5957992723415551E-2"/>
                  <c:y val="0.231209561380687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E3-4D54-B9F1-38A4A742C193}"/>
                </c:ext>
              </c:extLst>
            </c:dLbl>
            <c:dLbl>
              <c:idx val="2"/>
              <c:layout>
                <c:manualLayout>
                  <c:x val="-5.5502576066880527E-2"/>
                  <c:y val="2.0320801100132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AE3-4D54-B9F1-38A4A742C193}"/>
                </c:ext>
              </c:extLst>
            </c:dLbl>
            <c:dLbl>
              <c:idx val="3"/>
              <c:layout>
                <c:manualLayout>
                  <c:x val="-3.9602162287206012E-2"/>
                  <c:y val="-1.0794887995709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AE3-4D54-B9F1-38A4A742C193}"/>
                </c:ext>
              </c:extLst>
            </c:dLbl>
            <c:dLbl>
              <c:idx val="4"/>
              <c:layout>
                <c:manualLayout>
                  <c:x val="-5.1641016502556356E-2"/>
                  <c:y val="-5.4587583160331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AE3-4D54-B9F1-38A4A742C193}"/>
                </c:ext>
              </c:extLst>
            </c:dLbl>
            <c:dLbl>
              <c:idx val="5"/>
              <c:layout>
                <c:manualLayout>
                  <c:x val="-7.9786766358444908E-2"/>
                  <c:y val="-0.10235116092619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AE3-4D54-B9F1-38A4A742C193}"/>
                </c:ext>
              </c:extLst>
            </c:dLbl>
            <c:dLbl>
              <c:idx val="6"/>
              <c:layout>
                <c:manualLayout>
                  <c:x val="-9.6541577057224354E-2"/>
                  <c:y val="-0.146987644750744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AE3-4D54-B9F1-38A4A742C193}"/>
                </c:ext>
              </c:extLst>
            </c:dLbl>
            <c:dLbl>
              <c:idx val="7"/>
              <c:layout>
                <c:manualLayout>
                  <c:x val="-0.1155251826433995"/>
                  <c:y val="-0.20257086879649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AE3-4D54-B9F1-38A4A742C193}"/>
                </c:ext>
              </c:extLst>
            </c:dLbl>
            <c:dLbl>
              <c:idx val="8"/>
              <c:layout>
                <c:manualLayout>
                  <c:x val="0.14584518591588774"/>
                  <c:y val="-0.12727467731402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AE3-4D54-B9F1-38A4A742C193}"/>
                </c:ext>
              </c:extLst>
            </c:dLbl>
            <c:dLbl>
              <c:idx val="9"/>
              <c:layout>
                <c:manualLayout>
                  <c:x val="0.17044773845672123"/>
                  <c:y val="-2.9131840650734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AE3-4D54-B9F1-38A4A742C193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AE3-4D54-B9F1-38A4A742C193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Sheet1!$B$247:$C$257</c:f>
              <c:strCache>
                <c:ptCount val="10"/>
                <c:pt idx="0">
                  <c:v>Трудови разходи</c:v>
                </c:pt>
                <c:pt idx="1">
                  <c:v>Издръжка</c:v>
                </c:pt>
                <c:pt idx="2">
                  <c:v>Платени данъци, такси и административни санкции</c:v>
                </c:pt>
                <c:pt idx="3">
                  <c:v>Стипендии</c:v>
                </c:pt>
                <c:pt idx="4">
                  <c:v>Текущи трансфери, обезщетения и помощи за домакинствата</c:v>
                </c:pt>
                <c:pt idx="5">
                  <c:v>Субсидии за нефинансови предприятия </c:v>
                </c:pt>
                <c:pt idx="6">
                  <c:v>Субсидии на организации с нестопанска цел</c:v>
                </c:pt>
                <c:pt idx="7">
                  <c:v>Разходи за членски внос и участие в нетърговски организации</c:v>
                </c:pt>
                <c:pt idx="8">
                  <c:v>Разходи за лихви по заеми в страната</c:v>
                </c:pt>
                <c:pt idx="9">
                  <c:v>Капиталови разходи</c:v>
                </c:pt>
              </c:strCache>
            </c:strRef>
          </c:cat>
          <c:val>
            <c:numRef>
              <c:f>Sheet1!$D$247:$D$257</c:f>
              <c:numCache>
                <c:formatCode>#,##0</c:formatCode>
                <c:ptCount val="11"/>
                <c:pt idx="0">
                  <c:v>37770030</c:v>
                </c:pt>
                <c:pt idx="1">
                  <c:v>17911121</c:v>
                </c:pt>
                <c:pt idx="2">
                  <c:v>80698</c:v>
                </c:pt>
                <c:pt idx="3">
                  <c:v>320622</c:v>
                </c:pt>
                <c:pt idx="4">
                  <c:v>1086955</c:v>
                </c:pt>
                <c:pt idx="5">
                  <c:v>823742</c:v>
                </c:pt>
                <c:pt idx="6">
                  <c:v>2131988</c:v>
                </c:pt>
                <c:pt idx="7">
                  <c:v>26313</c:v>
                </c:pt>
                <c:pt idx="8">
                  <c:v>194003</c:v>
                </c:pt>
                <c:pt idx="9">
                  <c:v>2454805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AE3-4D54-B9F1-38A4A742C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10"/>
        <c:delete val="1"/>
      </c:legendEntry>
      <c:layout>
        <c:manualLayout>
          <c:xMode val="edge"/>
          <c:yMode val="edge"/>
          <c:x val="0.67776170267187708"/>
          <c:y val="0.14259900924387148"/>
          <c:w val="0.31297905983669538"/>
          <c:h val="0.84265072395283025"/>
        </c:manualLayout>
      </c:layout>
      <c:overlay val="0"/>
      <c:txPr>
        <a:bodyPr/>
        <a:lstStyle/>
        <a:p>
          <a:pPr>
            <a:defRPr sz="12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Отчет 2017 г.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Култура, спорт, почивни дейности и религиозно дело</c:v>
                </c:pt>
                <c:pt idx="6">
                  <c:v>Икономически дейности и услуги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1926118</c:v>
                </c:pt>
                <c:pt idx="1">
                  <c:v>307701</c:v>
                </c:pt>
                <c:pt idx="2">
                  <c:v>21811379</c:v>
                </c:pt>
                <c:pt idx="3">
                  <c:v>1447591</c:v>
                </c:pt>
                <c:pt idx="4">
                  <c:v>3270095</c:v>
                </c:pt>
                <c:pt idx="5">
                  <c:v>1544340</c:v>
                </c:pt>
                <c:pt idx="6">
                  <c:v>413339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CD-4271-B906-BEDF512E57F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Отчет 2018 г.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Култура, спорт, почивни дейности и религиозно дело</c:v>
                </c:pt>
                <c:pt idx="6">
                  <c:v>Икономически дейности и услуги</c:v>
                </c:pt>
              </c:strCache>
            </c:strRef>
          </c:cat>
          <c:val>
            <c:numRef>
              <c:f>Лист1!$C$2:$C$8</c:f>
              <c:numCache>
                <c:formatCode>#,##0</c:formatCode>
                <c:ptCount val="7"/>
                <c:pt idx="0">
                  <c:v>2003270</c:v>
                </c:pt>
                <c:pt idx="1">
                  <c:v>569185</c:v>
                </c:pt>
                <c:pt idx="2">
                  <c:v>25363284</c:v>
                </c:pt>
                <c:pt idx="3">
                  <c:v>1559923</c:v>
                </c:pt>
                <c:pt idx="4">
                  <c:v>3832381</c:v>
                </c:pt>
                <c:pt idx="5">
                  <c:v>1760312</c:v>
                </c:pt>
                <c:pt idx="6">
                  <c:v>205547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BCD-4271-B906-BEDF512E57F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Отчет 2019 г.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Култура, спорт, почивни дейности и религиозно дело</c:v>
                </c:pt>
                <c:pt idx="6">
                  <c:v>Икономически дейности и услуги</c:v>
                </c:pt>
              </c:strCache>
            </c:strRef>
          </c:cat>
          <c:val>
            <c:numRef>
              <c:f>Лист1!$D$2:$D$8</c:f>
              <c:numCache>
                <c:formatCode>#,##0</c:formatCode>
                <c:ptCount val="7"/>
                <c:pt idx="0">
                  <c:v>2666581</c:v>
                </c:pt>
                <c:pt idx="1">
                  <c:v>189221</c:v>
                </c:pt>
                <c:pt idx="2">
                  <c:v>28417110</c:v>
                </c:pt>
                <c:pt idx="3">
                  <c:v>1970257</c:v>
                </c:pt>
                <c:pt idx="4">
                  <c:v>4016997</c:v>
                </c:pt>
                <c:pt idx="5">
                  <c:v>1947429</c:v>
                </c:pt>
                <c:pt idx="6">
                  <c:v>523742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BCD-4271-B906-BEDF512E5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928448"/>
        <c:axId val="29991680"/>
        <c:axId val="0"/>
      </c:bar3DChart>
      <c:catAx>
        <c:axId val="29928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9991680"/>
        <c:crosses val="autoZero"/>
        <c:auto val="1"/>
        <c:lblAlgn val="ctr"/>
        <c:lblOffset val="100"/>
        <c:noMultiLvlLbl val="0"/>
      </c:catAx>
      <c:valAx>
        <c:axId val="299916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2992844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Отчет 2017 г.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cat>
            <c:strRef>
              <c:f>Лист1!$A$2:$A$10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 без намаление с възстановен ДДС воден проект и компостираща инсталация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1772361</c:v>
                </c:pt>
                <c:pt idx="1">
                  <c:v>161954</c:v>
                </c:pt>
                <c:pt idx="2">
                  <c:v>2320850</c:v>
                </c:pt>
                <c:pt idx="3">
                  <c:v>358783</c:v>
                </c:pt>
                <c:pt idx="4">
                  <c:v>1378377</c:v>
                </c:pt>
                <c:pt idx="5">
                  <c:v>7737080</c:v>
                </c:pt>
                <c:pt idx="6">
                  <c:v>2330775</c:v>
                </c:pt>
                <c:pt idx="7">
                  <c:v>2913171</c:v>
                </c:pt>
                <c:pt idx="8">
                  <c:v>132831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19-416E-A314-B167F936D5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Отчет 2018 г.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Лист1!$A$2:$A$10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 без намаление с възстановен ДДС воден проект и компостираща инсталация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Лист1!$C$2:$C$10</c:f>
              <c:numCache>
                <c:formatCode>#,##0</c:formatCode>
                <c:ptCount val="9"/>
                <c:pt idx="0">
                  <c:v>1783782</c:v>
                </c:pt>
                <c:pt idx="1">
                  <c:v>156671</c:v>
                </c:pt>
                <c:pt idx="2">
                  <c:v>2342425</c:v>
                </c:pt>
                <c:pt idx="3">
                  <c:v>558892</c:v>
                </c:pt>
                <c:pt idx="4">
                  <c:v>1466172</c:v>
                </c:pt>
                <c:pt idx="5">
                  <c:v>6643187</c:v>
                </c:pt>
                <c:pt idx="6">
                  <c:v>3631372</c:v>
                </c:pt>
                <c:pt idx="7">
                  <c:v>2457974</c:v>
                </c:pt>
                <c:pt idx="8">
                  <c:v>198019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C19-416E-A314-B167F936D53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Отчет 2019 г.</c:v>
                </c:pt>
              </c:strCache>
            </c:strRef>
          </c:tx>
          <c:spPr>
            <a:solidFill>
              <a:srgbClr val="00FFFF"/>
            </a:solidFill>
          </c:spPr>
          <c:invertIfNegative val="0"/>
          <c:cat>
            <c:strRef>
              <c:f>Лист1!$A$2:$A$10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 без намаление с възстановен ДДС воден проект и компостираща инсталация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Лист1!$D$2:$D$10</c:f>
              <c:numCache>
                <c:formatCode>#,##0</c:formatCode>
                <c:ptCount val="9"/>
                <c:pt idx="0">
                  <c:v>2057987</c:v>
                </c:pt>
                <c:pt idx="1">
                  <c:v>89238</c:v>
                </c:pt>
                <c:pt idx="2">
                  <c:v>2505969</c:v>
                </c:pt>
                <c:pt idx="3">
                  <c:v>274035</c:v>
                </c:pt>
                <c:pt idx="4">
                  <c:v>1576383</c:v>
                </c:pt>
                <c:pt idx="5">
                  <c:v>7941446</c:v>
                </c:pt>
                <c:pt idx="6">
                  <c:v>3496031</c:v>
                </c:pt>
                <c:pt idx="7">
                  <c:v>3954763</c:v>
                </c:pt>
                <c:pt idx="8">
                  <c:v>206515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C19-416E-A314-B167F936D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511296"/>
        <c:axId val="78348288"/>
        <c:axId val="0"/>
      </c:bar3DChart>
      <c:catAx>
        <c:axId val="75511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78348288"/>
        <c:crosses val="autoZero"/>
        <c:auto val="1"/>
        <c:lblAlgn val="ctr"/>
        <c:lblOffset val="100"/>
        <c:noMultiLvlLbl val="0"/>
      </c:catAx>
      <c:valAx>
        <c:axId val="783482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755112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Отчет 2017 г.</c:v>
                </c:pt>
              </c:strCache>
            </c:strRef>
          </c:tx>
          <c:spPr>
            <a:solidFill>
              <a:srgbClr val="6600CC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Общи държавни служби</c:v>
                </c:pt>
                <c:pt idx="1">
                  <c:v>Образование</c:v>
                </c:pt>
                <c:pt idx="2">
                  <c:v>Социално осигуряване, подпомагане и грижи</c:v>
                </c:pt>
                <c:pt idx="3">
                  <c:v>Култура, спорт, почивни дейности и религиозно дело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564960</c:v>
                </c:pt>
                <c:pt idx="1">
                  <c:v>163373</c:v>
                </c:pt>
                <c:pt idx="2">
                  <c:v>54852</c:v>
                </c:pt>
                <c:pt idx="3">
                  <c:v>133425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FC-4D57-98BF-C81A8B07E0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Отчет 2018 г.</c:v>
                </c:pt>
              </c:strCache>
            </c:strRef>
          </c:tx>
          <c:spPr>
            <a:solidFill>
              <a:srgbClr val="9933FF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Общи държавни служби</c:v>
                </c:pt>
                <c:pt idx="1">
                  <c:v>Образование</c:v>
                </c:pt>
                <c:pt idx="2">
                  <c:v>Социално осигуряване, подпомагане и грижи</c:v>
                </c:pt>
                <c:pt idx="3">
                  <c:v>Култура, спорт, почивни дейности и религиозно дело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>
                  <c:v>568607</c:v>
                </c:pt>
                <c:pt idx="1">
                  <c:v>152408</c:v>
                </c:pt>
                <c:pt idx="2">
                  <c:v>44373</c:v>
                </c:pt>
                <c:pt idx="3">
                  <c:v>136178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FC-4D57-98BF-C81A8B07E0D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Отчет 2019 г.</c:v>
                </c:pt>
              </c:strCache>
            </c:strRef>
          </c:tx>
          <c:spPr>
            <a:solidFill>
              <a:srgbClr val="CC66FF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Общи държавни служби</c:v>
                </c:pt>
                <c:pt idx="1">
                  <c:v>Образование</c:v>
                </c:pt>
                <c:pt idx="2">
                  <c:v>Социално осигуряване, подпомагане и грижи</c:v>
                </c:pt>
                <c:pt idx="3">
                  <c:v>Култура, спорт, почивни дейности и религиозно дело</c:v>
                </c:pt>
              </c:strCache>
            </c:strRef>
          </c:cat>
          <c:val>
            <c:numRef>
              <c:f>Лист1!$D$2:$D$5</c:f>
              <c:numCache>
                <c:formatCode>#,##0</c:formatCode>
                <c:ptCount val="4"/>
                <c:pt idx="0">
                  <c:v>595596</c:v>
                </c:pt>
                <c:pt idx="1">
                  <c:v>443510</c:v>
                </c:pt>
                <c:pt idx="2">
                  <c:v>47134</c:v>
                </c:pt>
                <c:pt idx="3">
                  <c:v>101961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FC-4D57-98BF-C81A8B07E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7457664"/>
        <c:axId val="146182144"/>
        <c:axId val="0"/>
      </c:bar3DChart>
      <c:catAx>
        <c:axId val="137457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bg-BG"/>
          </a:p>
        </c:txPr>
        <c:crossAx val="146182144"/>
        <c:crosses val="autoZero"/>
        <c:auto val="1"/>
        <c:lblAlgn val="ctr"/>
        <c:lblOffset val="100"/>
        <c:noMultiLvlLbl val="0"/>
      </c:catAx>
      <c:valAx>
        <c:axId val="1461821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\ &quot;лв.&quot;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bg-BG"/>
          </a:p>
        </c:txPr>
        <c:crossAx val="1374576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ru-RU" dirty="0">
                <a:solidFill>
                  <a:schemeClr val="accent1"/>
                </a:solidFill>
              </a:rPr>
              <a:t>Структура на показателите по разходната част на бюджета по функционален признак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88334791484398"/>
          <c:y val="0.26127864613938184"/>
          <c:w val="0.55207118207446293"/>
          <c:h val="0.69562452590305468"/>
        </c:manualLayout>
      </c:layout>
      <c:pie3DChart>
        <c:varyColors val="1"/>
        <c:ser>
          <c:idx val="0"/>
          <c:order val="0"/>
          <c:tx>
            <c:v>Структура на показателите по разходната част на бюджета по функционален признак</c:v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32-4177-9FC5-2FB059D03586}"/>
              </c:ext>
            </c:extLst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32-4177-9FC5-2FB059D03586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32-4177-9FC5-2FB059D03586}"/>
              </c:ext>
            </c:extLst>
          </c:dPt>
          <c:dPt>
            <c:idx val="5"/>
            <c:bubble3D val="0"/>
            <c:spPr>
              <a:solidFill>
                <a:srgbClr val="CC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32-4177-9FC5-2FB059D03586}"/>
              </c:ext>
            </c:extLst>
          </c:dPt>
          <c:dPt>
            <c:idx val="6"/>
            <c:bubble3D val="0"/>
            <c:spPr>
              <a:solidFill>
                <a:srgbClr val="0066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C32-4177-9FC5-2FB059D03586}"/>
              </c:ext>
            </c:extLst>
          </c:dPt>
          <c:dPt>
            <c:idx val="7"/>
            <c:bubble3D val="0"/>
            <c:spPr>
              <a:solidFill>
                <a:srgbClr val="6600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C32-4177-9FC5-2FB059D03586}"/>
              </c:ext>
            </c:extLst>
          </c:dPt>
          <c:dPt>
            <c:idx val="8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C32-4177-9FC5-2FB059D03586}"/>
              </c:ext>
            </c:extLst>
          </c:dPt>
          <c:dLbls>
            <c:dLbl>
              <c:idx val="0"/>
              <c:layout>
                <c:manualLayout>
                  <c:x val="1.022303635656654E-2"/>
                  <c:y val="-7.1844998343999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C32-4177-9FC5-2FB059D03586}"/>
                </c:ext>
              </c:extLst>
            </c:dLbl>
            <c:dLbl>
              <c:idx val="1"/>
              <c:layout>
                <c:manualLayout>
                  <c:x val="2.8343965684845027E-2"/>
                  <c:y val="-1.0152886248784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C32-4177-9FC5-2FB059D03586}"/>
                </c:ext>
              </c:extLst>
            </c:dLbl>
            <c:dLbl>
              <c:idx val="2"/>
              <c:layout>
                <c:manualLayout>
                  <c:x val="-0.13176746135899708"/>
                  <c:y val="0.187191102469043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C32-4177-9FC5-2FB059D03586}"/>
                </c:ext>
              </c:extLst>
            </c:dLbl>
            <c:dLbl>
              <c:idx val="3"/>
              <c:layout>
                <c:manualLayout>
                  <c:x val="-9.7841328861670313E-3"/>
                  <c:y val="0.108239404267139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6C32-4177-9FC5-2FB059D03586}"/>
                </c:ext>
              </c:extLst>
            </c:dLbl>
            <c:dLbl>
              <c:idx val="4"/>
              <c:layout>
                <c:manualLayout>
                  <c:x val="-2.2088315349470283E-2"/>
                  <c:y val="-8.12188164403465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6C32-4177-9FC5-2FB059D03586}"/>
                </c:ext>
              </c:extLst>
            </c:dLbl>
            <c:dLbl>
              <c:idx val="5"/>
              <c:layout>
                <c:manualLayout>
                  <c:x val="-5.303842228054842E-3"/>
                  <c:y val="1.849720616673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C32-4177-9FC5-2FB059D03586}"/>
                </c:ext>
              </c:extLst>
            </c:dLbl>
            <c:dLbl>
              <c:idx val="6"/>
              <c:layout>
                <c:manualLayout>
                  <c:x val="-8.6152182366093413E-2"/>
                  <c:y val="3.3631555892691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6C32-4177-9FC5-2FB059D03586}"/>
                </c:ext>
              </c:extLst>
            </c:dLbl>
            <c:dLbl>
              <c:idx val="7"/>
              <c:layout>
                <c:manualLayout>
                  <c:x val="-0.19561041848935551"/>
                  <c:y val="1.4315110204168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6C32-4177-9FC5-2FB059D03586}"/>
                </c:ext>
              </c:extLst>
            </c:dLbl>
            <c:dLbl>
              <c:idx val="8"/>
              <c:layout>
                <c:manualLayout>
                  <c:x val="-0.31021185719840588"/>
                  <c:y val="-5.2394363187640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6C32-4177-9FC5-2FB059D03586}"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C32-4177-9FC5-2FB059D03586}"/>
                </c:ext>
              </c:extLst>
            </c:dLbl>
            <c:numFmt formatCode="#,##0\ &quot;лв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Sheet1!$B$5:$C$14</c:f>
              <c:strCache>
                <c:ptCount val="9"/>
                <c:pt idx="0">
                  <c:v>Общи държавни служби</c:v>
                </c:pt>
                <c:pt idx="1">
                  <c:v>Отбрана и сигурност</c:v>
                </c:pt>
                <c:pt idx="2">
                  <c:v>Образование</c:v>
                </c:pt>
                <c:pt idx="3">
                  <c:v>Здравеопазване</c:v>
                </c:pt>
                <c:pt idx="4">
                  <c:v>Социално осигуряване, подпомагане и грижи</c:v>
                </c:pt>
                <c:pt idx="5">
                  <c:v>Жилищно строителство, БКС и ООС</c:v>
                </c:pt>
                <c:pt idx="6">
                  <c:v>Култура, спорт, почивни дейности и религиозно дело</c:v>
                </c:pt>
                <c:pt idx="7">
                  <c:v>Икономически дейности и услуги</c:v>
                </c:pt>
                <c:pt idx="8">
                  <c:v>Разходи некласифицирани в другите функции</c:v>
                </c:pt>
              </c:strCache>
            </c:strRef>
          </c:cat>
          <c:val>
            <c:numRef>
              <c:f>Sheet1!$D$5:$D$14</c:f>
              <c:numCache>
                <c:formatCode>#,##0</c:formatCode>
                <c:ptCount val="10"/>
                <c:pt idx="0">
                  <c:v>5320164</c:v>
                </c:pt>
                <c:pt idx="1">
                  <c:v>278459</c:v>
                </c:pt>
                <c:pt idx="2">
                  <c:v>31366589</c:v>
                </c:pt>
                <c:pt idx="3">
                  <c:v>2244292</c:v>
                </c:pt>
                <c:pt idx="4">
                  <c:v>5640514</c:v>
                </c:pt>
                <c:pt idx="5">
                  <c:v>7719818</c:v>
                </c:pt>
                <c:pt idx="6">
                  <c:v>5545421</c:v>
                </c:pt>
                <c:pt idx="7">
                  <c:v>4478505</c:v>
                </c:pt>
                <c:pt idx="8">
                  <c:v>206515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6C32-4177-9FC5-2FB059D03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9"/>
        <c:delete val="1"/>
      </c:legendEntry>
      <c:layout>
        <c:manualLayout>
          <c:xMode val="edge"/>
          <c:yMode val="edge"/>
          <c:x val="0.7442142996014387"/>
          <c:y val="0.15348262267759274"/>
          <c:w val="0.23911903373189519"/>
          <c:h val="0.84516137992927276"/>
        </c:manualLayout>
      </c:layout>
      <c:overlay val="0"/>
      <c:txPr>
        <a:bodyPr/>
        <a:lstStyle/>
        <a:p>
          <a:pPr>
            <a:defRPr sz="1100"/>
          </a:pPr>
          <a:endParaRPr lang="bg-BG"/>
        </a:p>
      </c:txPr>
    </c:legend>
    <c:plotVisOnly val="1"/>
    <c:dispBlanksAs val="zero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A924D-9A42-4538-8A1F-949DCFAA2829}" type="datetimeFigureOut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15A95-42F7-42DA-8AC7-5928995E8D44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95903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7AACC-1F5D-4FB4-B11D-5ED08924AB73}" type="datetimeFigureOut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D56C0-99DA-445B-A809-E89413E0CF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9142273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47304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горния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bg-BG" smtClean="0"/>
              <a:t>ОБЩИНА ВРАЦА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585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05DA-2F3E-417A-84ED-7855914C14CA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A663D-10D6-4CC9-8488-88C9EC0BF526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4DCD-9C22-4930-BC9D-8C78E8395B73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51E40-53CA-4644-80B8-6E0A52C6D92F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667F8-F1B8-4B42-AB43-50CB632DC2F7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53D9-8463-4B50-B176-A80C01EBC5C3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D058-3BC6-4641-9893-50D231ADFD23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1A7A9-D58E-43C4-8B5A-39F8C1251180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C2853-EDAD-4E96-90DA-380CC18A2BA0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5E6F5-7FE4-4A6A-9F39-B30B3B62765A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50CE4-BF86-4EA3-89F9-28E688F75E2E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E17DEF7-54E5-4453-A269-D3584B0D1755}" type="datetime1">
              <a:rPr lang="bg-BG" smtClean="0"/>
              <a:pPr/>
              <a:t>18.8.2020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bg-BG" dirty="0" smtClean="0"/>
              <a:t>ОБЩИНА ВРАЦА</a:t>
            </a:r>
            <a:endParaRPr lang="bg-BG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7" r:id="rId1"/>
    <p:sldLayoutId id="2147484958" r:id="rId2"/>
    <p:sldLayoutId id="2147484959" r:id="rId3"/>
    <p:sldLayoutId id="2147484960" r:id="rId4"/>
    <p:sldLayoutId id="2147484961" r:id="rId5"/>
    <p:sldLayoutId id="2147484962" r:id="rId6"/>
    <p:sldLayoutId id="2147484963" r:id="rId7"/>
    <p:sldLayoutId id="2147484964" r:id="rId8"/>
    <p:sldLayoutId id="2147484965" r:id="rId9"/>
    <p:sldLayoutId id="2147484966" r:id="rId10"/>
    <p:sldLayoutId id="2147484967" r:id="rId1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ebp"/><Relationship Id="rId2" Type="http://schemas.openxmlformats.org/officeDocument/2006/relationships/image" Target="../media/image23.webp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3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703" y="764704"/>
            <a:ext cx="8053743" cy="1440159"/>
          </a:xfrm>
          <a:solidFill>
            <a:srgbClr val="F6FAFC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divo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sz="3200" cap="none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 ЗА ИЗПЪЛНЕНИЕТО НА БЮДЖЕТА НА ОБЩИНА ВРАЦА </a:t>
            </a:r>
            <a:r>
              <a:rPr lang="bg-BG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</a:t>
            </a:r>
            <a:r>
              <a:rPr lang="en-US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bg-BG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</a:t>
            </a:r>
            <a:r>
              <a:rPr lang="bg-BG" sz="3200" cap="none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</a:t>
            </a:r>
            <a:r>
              <a:rPr lang="bg-BG" sz="3200" cap="none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g-BG" sz="3200" cap="none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ГОДИНА</a:t>
            </a:r>
            <a:endParaRPr lang="bg-BG" sz="3200" cap="none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5" y="116632"/>
            <a:ext cx="57606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08103" y="265231"/>
            <a:ext cx="3024336" cy="437742"/>
          </a:xfrm>
        </p:spPr>
        <p:txBody>
          <a:bodyPr/>
          <a:lstStyle/>
          <a:p>
            <a:pPr lvl="0" algn="r"/>
            <a:r>
              <a:rPr lang="bg-BG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6600"/>
                </a:solidFill>
              </a:rPr>
              <a:t>ОБЩИНА ВРАЦА</a:t>
            </a:r>
          </a:p>
        </p:txBody>
      </p:sp>
      <p:pic>
        <p:nvPicPr>
          <p:cNvPr id="8" name="Picture 4" descr="\\192.168.23.79\share\Budget&amp;Finansi\Р.Маринова\снимки враца\1966348_593806057379453_1151532097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5" y="2276872"/>
            <a:ext cx="805374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20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bg-BG" sz="4400" dirty="0">
                <a:solidFill>
                  <a:srgbClr val="006600"/>
                </a:solidFill>
              </a:rPr>
              <a:t>Отчет за изпълнението на бюджета на Община Враца за </a:t>
            </a:r>
            <a:r>
              <a:rPr lang="en-US" sz="4400" dirty="0">
                <a:solidFill>
                  <a:srgbClr val="006600"/>
                </a:solidFill>
              </a:rPr>
              <a:t> </a:t>
            </a:r>
            <a:r>
              <a:rPr lang="bg-BG" sz="4400" dirty="0" smtClean="0">
                <a:solidFill>
                  <a:srgbClr val="006600"/>
                </a:solidFill>
              </a:rPr>
              <a:t>2019 </a:t>
            </a:r>
            <a:r>
              <a:rPr lang="bg-BG" sz="4400" dirty="0">
                <a:solidFill>
                  <a:srgbClr val="006600"/>
                </a:solidFill>
              </a:rPr>
              <a:t>година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8856984" cy="4392488"/>
          </a:xfrm>
        </p:spPr>
        <p:txBody>
          <a:bodyPr>
            <a:normAutofit fontScale="62500" lnSpcReduction="20000"/>
          </a:bodyPr>
          <a:lstStyle/>
          <a:p>
            <a:pPr marL="13716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Основната </a:t>
            </a:r>
            <a:r>
              <a:rPr lang="ru-RU" b="1" dirty="0">
                <a:solidFill>
                  <a:srgbClr val="006600"/>
                </a:solidFill>
              </a:rPr>
              <a:t>цел на бюджета на Община Враца за 2019 г.  е </a:t>
            </a:r>
            <a:r>
              <a:rPr lang="ru-RU" b="1" dirty="0" smtClean="0">
                <a:solidFill>
                  <a:srgbClr val="006600"/>
                </a:solidFill>
              </a:rPr>
              <a:t>изпълнена. </a:t>
            </a:r>
          </a:p>
          <a:p>
            <a:pPr marL="137160" indent="0">
              <a:buNone/>
            </a:pPr>
            <a:r>
              <a:rPr lang="ru-RU" dirty="0">
                <a:solidFill>
                  <a:srgbClr val="006600"/>
                </a:solidFill>
              </a:rPr>
              <a:t>С</a:t>
            </a:r>
            <a:r>
              <a:rPr lang="ru-RU" dirty="0" smtClean="0">
                <a:solidFill>
                  <a:srgbClr val="006600"/>
                </a:solidFill>
              </a:rPr>
              <a:t> </a:t>
            </a:r>
            <a:r>
              <a:rPr lang="ru-RU" dirty="0">
                <a:solidFill>
                  <a:srgbClr val="006600"/>
                </a:solidFill>
              </a:rPr>
              <a:t>финансовата сметка за 2019 г. са </a:t>
            </a:r>
            <a:r>
              <a:rPr lang="ru-RU" dirty="0" smtClean="0">
                <a:solidFill>
                  <a:srgbClr val="006600"/>
                </a:solidFill>
              </a:rPr>
              <a:t>осигурени условия </a:t>
            </a:r>
            <a:r>
              <a:rPr lang="ru-RU" dirty="0">
                <a:solidFill>
                  <a:srgbClr val="006600"/>
                </a:solidFill>
              </a:rPr>
              <a:t>за подобряване на качеството и обхвата на публичните услуги, предоставяни от </a:t>
            </a:r>
            <a:r>
              <a:rPr lang="ru-RU" dirty="0" smtClean="0">
                <a:solidFill>
                  <a:srgbClr val="006600"/>
                </a:solidFill>
              </a:rPr>
              <a:t>общината и ефективно </a:t>
            </a:r>
            <a:r>
              <a:rPr lang="ru-RU" dirty="0">
                <a:solidFill>
                  <a:srgbClr val="006600"/>
                </a:solidFill>
              </a:rPr>
              <a:t>разпределение на средствата за поддържане и изграждане на социалната и техническа инфраструктура. </a:t>
            </a:r>
            <a:endParaRPr lang="ru-RU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ru-RU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Обезпечени </a:t>
            </a:r>
            <a:r>
              <a:rPr lang="ru-RU" b="1" dirty="0">
                <a:solidFill>
                  <a:srgbClr val="006600"/>
                </a:solidFill>
              </a:rPr>
              <a:t>са  основните функции на общината при съответствие с местните политики по приходите и разходите. </a:t>
            </a:r>
            <a:endParaRPr lang="ru-RU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ru-RU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ru-RU" b="1" dirty="0" smtClean="0">
                <a:solidFill>
                  <a:srgbClr val="006600"/>
                </a:solidFill>
              </a:rPr>
              <a:t>Изпълнени </a:t>
            </a:r>
            <a:r>
              <a:rPr lang="ru-RU" b="1" dirty="0">
                <a:solidFill>
                  <a:srgbClr val="006600"/>
                </a:solidFill>
              </a:rPr>
              <a:t>са приоритетите за 2019 г.</a:t>
            </a:r>
            <a:r>
              <a:rPr lang="ru-RU" dirty="0">
                <a:solidFill>
                  <a:srgbClr val="006600"/>
                </a:solidFill>
              </a:rPr>
              <a:t>, във връзка с подобряване  на </a:t>
            </a:r>
            <a:r>
              <a:rPr lang="ru-RU" dirty="0" smtClean="0">
                <a:solidFill>
                  <a:srgbClr val="006600"/>
                </a:solidFill>
              </a:rPr>
              <a:t>инфраструктурата</a:t>
            </a:r>
            <a:r>
              <a:rPr lang="ru-RU" dirty="0">
                <a:solidFill>
                  <a:srgbClr val="006600"/>
                </a:solidFill>
              </a:rPr>
              <a:t>, осигуряване на условия за успешна реализация на общинските проекти, осигуряване на средства за обновен обществен транспорт и създаване на благоприятна среда за инвестиции</a:t>
            </a:r>
            <a:r>
              <a:rPr lang="ru-RU" dirty="0" smtClean="0">
                <a:solidFill>
                  <a:srgbClr val="006600"/>
                </a:solidFill>
              </a:rPr>
              <a:t>.</a:t>
            </a:r>
          </a:p>
          <a:p>
            <a:pPr marL="137160" indent="0">
              <a:buNone/>
            </a:pPr>
            <a:endParaRPr lang="bg-BG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b="1" dirty="0" smtClean="0">
                <a:solidFill>
                  <a:srgbClr val="006600"/>
                </a:solidFill>
              </a:rPr>
              <a:t>През 2019 </a:t>
            </a:r>
            <a:r>
              <a:rPr lang="bg-BG" b="1" dirty="0">
                <a:solidFill>
                  <a:srgbClr val="006600"/>
                </a:solidFill>
              </a:rPr>
              <a:t>г. Община Враца запази бюджетната си стабилност - резултат </a:t>
            </a:r>
            <a:r>
              <a:rPr lang="bg-BG" b="1" dirty="0" smtClean="0">
                <a:solidFill>
                  <a:srgbClr val="006600"/>
                </a:solidFill>
              </a:rPr>
              <a:t>от:</a:t>
            </a:r>
          </a:p>
          <a:p>
            <a:pPr marL="137160" indent="0">
              <a:buNone/>
            </a:pPr>
            <a:r>
              <a:rPr lang="bg-BG" b="1" dirty="0" smtClean="0">
                <a:solidFill>
                  <a:srgbClr val="006600"/>
                </a:solidFill>
              </a:rPr>
              <a:t>- провежданата последователна </a:t>
            </a:r>
            <a:r>
              <a:rPr lang="bg-BG" b="1" dirty="0">
                <a:solidFill>
                  <a:srgbClr val="006600"/>
                </a:solidFill>
              </a:rPr>
              <a:t>финансова </a:t>
            </a:r>
            <a:r>
              <a:rPr lang="bg-BG" b="1" dirty="0" smtClean="0">
                <a:solidFill>
                  <a:srgbClr val="006600"/>
                </a:solidFill>
              </a:rPr>
              <a:t>политика;</a:t>
            </a:r>
          </a:p>
          <a:p>
            <a:pPr marL="137160" indent="0">
              <a:buNone/>
            </a:pPr>
            <a:r>
              <a:rPr lang="bg-BG" b="1" dirty="0" smtClean="0">
                <a:solidFill>
                  <a:srgbClr val="006600"/>
                </a:solidFill>
              </a:rPr>
              <a:t>- изпълнените </a:t>
            </a:r>
            <a:r>
              <a:rPr lang="bg-BG" b="1" dirty="0">
                <a:solidFill>
                  <a:srgbClr val="006600"/>
                </a:solidFill>
              </a:rPr>
              <a:t>реалистични цели, съгласно планираните бюджетни параметри.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4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Autofit/>
          </a:bodyPr>
          <a:lstStyle/>
          <a:p>
            <a:r>
              <a:rPr lang="bg-BG" sz="2800" b="1" dirty="0" smtClean="0">
                <a:solidFill>
                  <a:srgbClr val="006600"/>
                </a:solidFill>
              </a:rPr>
              <a:t>Финансови показатели по бюджета на Община Враца към 31.12.201</a:t>
            </a:r>
            <a:r>
              <a:rPr lang="bg-BG" sz="2800" dirty="0">
                <a:solidFill>
                  <a:srgbClr val="006600"/>
                </a:solidFill>
              </a:rPr>
              <a:t>9</a:t>
            </a:r>
            <a:r>
              <a:rPr lang="bg-BG" sz="2800" b="1" dirty="0" smtClean="0">
                <a:solidFill>
                  <a:srgbClr val="006600"/>
                </a:solidFill>
              </a:rPr>
              <a:t> г.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6" name="Контейнер за съдържани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0104793"/>
              </p:ext>
            </p:extLst>
          </p:nvPr>
        </p:nvGraphicFramePr>
        <p:xfrm>
          <a:off x="457200" y="1429888"/>
          <a:ext cx="8229600" cy="495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85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53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Финансови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Начален план,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Уточнен план, 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Отчет,                    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73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17 977 781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21 562 040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21 421 448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37 412 187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44 531 029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47 388 804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73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-2 647 745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-3 052 352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-1 536 544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47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без намаление с наличностите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r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lvl="0" indent="0" algn="r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lvl="0" indent="0" algn="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14 792 747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15 782 114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9 627 828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43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67 534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970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78 822 831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76 901 536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05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67 534 970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78 822 831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62 800 277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53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разходната част на бюджета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67 534 970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78 822 831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62 800 277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347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69162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част на бюджета към 31.12.201</a:t>
            </a:r>
            <a:r>
              <a:rPr lang="bg-BG" sz="2800" dirty="0">
                <a:solidFill>
                  <a:srgbClr val="006600"/>
                </a:solidFill>
              </a:rPr>
              <a:t>9</a:t>
            </a:r>
            <a:r>
              <a:rPr lang="bg-BG" sz="2800" dirty="0" smtClean="0">
                <a:solidFill>
                  <a:srgbClr val="006600"/>
                </a:solidFill>
              </a:rPr>
              <a:t> г.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2332312"/>
              </p:ext>
            </p:extLst>
          </p:nvPr>
        </p:nvGraphicFramePr>
        <p:xfrm>
          <a:off x="467544" y="857234"/>
          <a:ext cx="8229600" cy="5557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2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7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Финансови 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Начален план,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Уточнен план, 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  <a:latin typeface="Times New Roman"/>
                          <a:ea typeface="Times New Roman"/>
                        </a:rPr>
                        <a:t>Отчет,                    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17 977 781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21 562 040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21 421 448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Трансфери, в т.ч.: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37 412 187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44 531 029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47 388 804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Взаимоотношения с ЦБ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41 224 849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46 853 867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46 853 607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между бюджети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-66 799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2 643 084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2 611 698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77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между бюджети и сметки за средства от ЕС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-3 745 863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-5 007 806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-2 118 385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от/за ПУДООС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41 884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41 884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-2 647 745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-3 052 352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-1 536 544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05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без наличностите към </a:t>
                      </a: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в т.ч.: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14 792 747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15 782 114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9 627 828</a:t>
                      </a:r>
                      <a:endParaRPr lang="en-US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7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Предоставена възмездна финансова</a:t>
                      </a:r>
                      <a:r>
                        <a:rPr lang="bg-BG" sz="1400" b="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помощ - /нето/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-428 083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-428 083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90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Заеми от </a:t>
                      </a: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банки и други лица в страната 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7 817 842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8 447 842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823 742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566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Събрани средства и извършени плащания за сметка на други бюджети, сметки и фондове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-1 115 632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-1 115 354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528 661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Друго финансиране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-1 019 635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-232 463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-406 664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88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1.01.2019</a:t>
                      </a:r>
                      <a:r>
                        <a:rPr lang="bg-BG" sz="1400" b="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г.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9 110 172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9 110 172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9 110 172</a:t>
                      </a:r>
                      <a:endParaRPr lang="bg-BG" sz="14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566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</a:t>
                      </a:r>
                      <a:r>
                        <a:rPr lang="bg-BG" sz="1400" b="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67 534 970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78 822 831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76 901 536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5164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4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4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4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4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по </a:t>
            </a:r>
            <a:r>
              <a:rPr lang="bg-BG" sz="2800" dirty="0" smtClean="0">
                <a:solidFill>
                  <a:srgbClr val="006600"/>
                </a:solidFill>
              </a:rPr>
              <a:t>отчет </a:t>
            </a:r>
            <a:r>
              <a:rPr lang="bg-BG" sz="2800" dirty="0">
                <a:solidFill>
                  <a:srgbClr val="006600"/>
                </a:solidFill>
              </a:rPr>
              <a:t>към </a:t>
            </a:r>
            <a:r>
              <a:rPr lang="bg-BG" sz="2800" dirty="0" smtClean="0">
                <a:solidFill>
                  <a:srgbClr val="006600"/>
                </a:solidFill>
              </a:rPr>
              <a:t>31.12.201</a:t>
            </a:r>
            <a:r>
              <a:rPr lang="bg-BG" sz="2800" dirty="0">
                <a:solidFill>
                  <a:srgbClr val="006600"/>
                </a:solidFill>
              </a:rPr>
              <a:t>9</a:t>
            </a:r>
            <a:r>
              <a:rPr lang="bg-BG" sz="2800" dirty="0" smtClean="0">
                <a:solidFill>
                  <a:srgbClr val="006600"/>
                </a:solidFill>
              </a:rPr>
              <a:t> </a:t>
            </a:r>
            <a:r>
              <a:rPr lang="bg-BG" sz="2800" dirty="0">
                <a:solidFill>
                  <a:srgbClr val="006600"/>
                </a:solidFill>
              </a:rPr>
              <a:t>г. </a:t>
            </a:r>
            <a:endParaRPr lang="bg-B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626000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675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2019 </a:t>
            </a:r>
            <a:r>
              <a:rPr lang="bg-BG" sz="2800" dirty="0">
                <a:solidFill>
                  <a:srgbClr val="006600"/>
                </a:solidFill>
              </a:rPr>
              <a:t>г. </a:t>
            </a:r>
            <a:r>
              <a:rPr lang="en-US" sz="2800" dirty="0" smtClean="0">
                <a:solidFill>
                  <a:srgbClr val="006600"/>
                </a:solidFill>
              </a:rPr>
              <a:t/>
            </a:r>
            <a:br>
              <a:rPr lang="en-US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спрямо 2017 г. и 2018 г.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224284"/>
              </p:ext>
            </p:extLst>
          </p:nvPr>
        </p:nvGraphicFramePr>
        <p:xfrm>
          <a:off x="467544" y="1124743"/>
          <a:ext cx="8352929" cy="5316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81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13295"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Класификация по ЕБК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800" dirty="0" smtClean="0"/>
                        <a:t>Параграф</a:t>
                      </a:r>
                      <a:endParaRPr lang="bg-BG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Отчет 2017 г., в лева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Отчет 2018</a:t>
                      </a:r>
                      <a:r>
                        <a:rPr lang="bg-BG" sz="1400" baseline="0" dirty="0" smtClean="0"/>
                        <a:t> </a:t>
                      </a:r>
                      <a:r>
                        <a:rPr lang="bg-BG" sz="1400" dirty="0" smtClean="0"/>
                        <a:t>г., в лева</a:t>
                      </a:r>
                      <a:endParaRPr lang="bg-BG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2019 г., в лева</a:t>
                      </a:r>
                      <a:endParaRPr lang="bg-BG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b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МЕСТНИ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ДЕЙНОСТИ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2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7201">
                <a:tc>
                  <a:txBody>
                    <a:bodyPr/>
                    <a:lstStyle/>
                    <a:p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I.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ДАНЪЧНИ И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16 080 729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18 368 642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21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257 976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1. 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4 861 256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5 285 136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6 074 147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74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11 219 473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13 083 506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  <a:latin typeface="+mn-lt"/>
                        </a:rPr>
                        <a:t>15 183 829</a:t>
                      </a:r>
                      <a:endParaRPr lang="bg-BG" sz="1400" b="1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9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2.1. Приходи и доходи от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собственост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24 00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2 672 729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3 337 682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3 433 398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</a:t>
                      </a:r>
                      <a:r>
                        <a:rPr lang="en-US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.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Общински такси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27 00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5 367 148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5 832 193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6 054 047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242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2.3. Глоби, санкции, наказателни лихви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28 00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512 069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635 818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1 160 418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2.4. Други неданъчни приходи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36 00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87 205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133 558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201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259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1329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2.5. Събран и внесен ДДС и други данъци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върху продажбите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37 00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-290 695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-338 491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-778 416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1329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2.6. Приходи от продажба на нефинансови активи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40 00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1 994 518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2 560 525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  <a:latin typeface="+mn-lt"/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4 095 734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2.7. Приходи от концесии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41 00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137 646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133 419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285 023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2.8. Помощи и дарения от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  <a:latin typeface="+mn-lt"/>
                        </a:rPr>
                        <a:t> страната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45 00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733 379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788 802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732 366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2.9. Помощи и дарения от чужбина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46 00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5 474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  <a:latin typeface="+mn-lt"/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96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69269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2019 </a:t>
            </a:r>
            <a:r>
              <a:rPr lang="bg-BG" sz="2800" dirty="0">
                <a:solidFill>
                  <a:srgbClr val="006600"/>
                </a:solidFill>
              </a:rPr>
              <a:t>г. спрямо </a:t>
            </a:r>
            <a:r>
              <a:rPr lang="bg-BG" sz="2800" dirty="0" smtClean="0">
                <a:solidFill>
                  <a:srgbClr val="006600"/>
                </a:solidFill>
              </a:rPr>
              <a:t>2017 </a:t>
            </a:r>
            <a:r>
              <a:rPr lang="bg-BG" sz="2800" dirty="0">
                <a:solidFill>
                  <a:srgbClr val="006600"/>
                </a:solidFill>
              </a:rPr>
              <a:t>г. и </a:t>
            </a:r>
            <a:r>
              <a:rPr lang="bg-BG" sz="2800" dirty="0" smtClean="0">
                <a:solidFill>
                  <a:srgbClr val="006600"/>
                </a:solidFill>
              </a:rPr>
              <a:t>2018 </a:t>
            </a:r>
            <a:r>
              <a:rPr lang="bg-BG" sz="2800" dirty="0">
                <a:solidFill>
                  <a:srgbClr val="006600"/>
                </a:solidFill>
              </a:rPr>
              <a:t>г. 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683793"/>
              </p:ext>
            </p:extLst>
          </p:nvPr>
        </p:nvGraphicFramePr>
        <p:xfrm>
          <a:off x="251520" y="908720"/>
          <a:ext cx="8784976" cy="52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Класификация по ЕБК</a:t>
                      </a:r>
                    </a:p>
                    <a:p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800" dirty="0" smtClean="0"/>
                        <a:t>Параграф</a:t>
                      </a:r>
                    </a:p>
                    <a:p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2017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2018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2019 г., в лева</a:t>
                      </a:r>
                      <a:endParaRPr lang="bg-BG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II.</a:t>
                      </a:r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 ВЗАИМООТНОШЕНИЯ С ЦБ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31 00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4 406 700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8 185 085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8 045 100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1912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1. Обща изравнителна субсидия и други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трансфери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3 197 200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3 226 200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3 952 800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432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2. Целеви субсидии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от ЦБ за капиталови разходи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919 500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1 015 266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1 092 300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3.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Целеви трансфери от ЦБ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300 000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3 944 200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3 000 000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4. Възстановени трансфери за ЦБ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31 20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-10 000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-581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III.</a:t>
                      </a:r>
                      <a:r>
                        <a:rPr lang="en-US" sz="1200" b="1" baseline="0" dirty="0" smtClean="0">
                          <a:solidFill>
                            <a:srgbClr val="006600"/>
                          </a:solidFill>
                        </a:rPr>
                        <a:t> </a:t>
                      </a:r>
                      <a:r>
                        <a:rPr lang="bg-BG" sz="1200" b="1" baseline="0" dirty="0" smtClean="0">
                          <a:solidFill>
                            <a:srgbClr val="006600"/>
                          </a:solidFill>
                        </a:rPr>
                        <a:t>ТРАНСФЕРИ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-6 764 901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-2 078 334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-810 925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1. Трансфери между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бюджети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199 346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-41 025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1 262 062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lang="bg-BG" sz="12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Трансфери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между бюджети – получени трансфери /+/</a:t>
                      </a:r>
                      <a:endParaRPr lang="bg-BG" sz="120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557 586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228 307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1 466 535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484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1.2. Трансфери между бюджети – предоставени трансфери /-/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-358 240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-269 332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-204 473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2. Трансфери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м/у бюджети и сметки за средства от ЕС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-6 979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145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-2 051 987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-2 107 377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2.1. Предоставени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трансфери /-/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-6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979 145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-2 051 987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-2 107 377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3. Трансфери от/за ПУДООС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64 00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14 898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14 678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34 390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9736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IV.</a:t>
                      </a:r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 ВРЕМЕННИ БЕЗЛИХВЕНИ ЗАЕМИ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396 720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-1 398 695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-1 520 814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36336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6600"/>
                          </a:solidFill>
                        </a:rPr>
                        <a:t>V.</a:t>
                      </a:r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 ФИНАНСИРАНЕ НА БЮДЖЕТНОТО САЛДО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4 503 584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-3 897 775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-3 902 397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Общо</a:t>
                      </a:r>
                      <a:r>
                        <a:rPr lang="bg-BG" sz="1200" b="1" baseline="0" dirty="0" smtClean="0">
                          <a:solidFill>
                            <a:srgbClr val="006600"/>
                          </a:solidFill>
                        </a:rPr>
                        <a:t> местни дейности /</a:t>
                      </a:r>
                      <a:r>
                        <a:rPr lang="en-US" sz="1200" b="1" baseline="0" dirty="0" smtClean="0">
                          <a:solidFill>
                            <a:srgbClr val="006600"/>
                          </a:solidFill>
                        </a:rPr>
                        <a:t>I + II + III + IV + V</a:t>
                      </a:r>
                      <a:r>
                        <a:rPr lang="bg-BG" sz="1200" b="1" baseline="0" dirty="0" smtClean="0">
                          <a:solidFill>
                            <a:srgbClr val="006600"/>
                          </a:solidFill>
                        </a:rPr>
                        <a:t>/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18 622 832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19 178 923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23 068 940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79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2019 </a:t>
            </a:r>
            <a:r>
              <a:rPr lang="bg-BG" sz="2800" dirty="0">
                <a:solidFill>
                  <a:srgbClr val="006600"/>
                </a:solidFill>
              </a:rPr>
              <a:t>г. спрямо </a:t>
            </a:r>
            <a:r>
              <a:rPr lang="bg-BG" sz="2800" dirty="0" smtClean="0">
                <a:solidFill>
                  <a:srgbClr val="006600"/>
                </a:solidFill>
              </a:rPr>
              <a:t>2017 </a:t>
            </a:r>
            <a:r>
              <a:rPr lang="bg-BG" sz="2800" dirty="0">
                <a:solidFill>
                  <a:srgbClr val="006600"/>
                </a:solidFill>
              </a:rPr>
              <a:t>г. и </a:t>
            </a:r>
            <a:r>
              <a:rPr lang="bg-BG" sz="2800" dirty="0" smtClean="0">
                <a:solidFill>
                  <a:srgbClr val="006600"/>
                </a:solidFill>
              </a:rPr>
              <a:t>2018 </a:t>
            </a:r>
            <a:r>
              <a:rPr lang="bg-BG" sz="2800" dirty="0">
                <a:solidFill>
                  <a:srgbClr val="006600"/>
                </a:solidFill>
              </a:rPr>
              <a:t>г</a:t>
            </a:r>
            <a:r>
              <a:rPr lang="bg-BG" sz="2800" dirty="0" smtClean="0">
                <a:solidFill>
                  <a:srgbClr val="006600"/>
                </a:solidFill>
              </a:rPr>
              <a:t>.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837961"/>
              </p:ext>
            </p:extLst>
          </p:nvPr>
        </p:nvGraphicFramePr>
        <p:xfrm>
          <a:off x="107504" y="1268760"/>
          <a:ext cx="8928992" cy="5112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241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Класификация по ЕБК</a:t>
                      </a:r>
                    </a:p>
                    <a:p>
                      <a:pPr algn="ctr"/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800" dirty="0" smtClean="0"/>
                        <a:t>Параграф</a:t>
                      </a:r>
                    </a:p>
                    <a:p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2017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2018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2019 г., в лева</a:t>
                      </a:r>
                      <a:endParaRPr lang="bg-BG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ДЪРЖАВНИ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ДЕЙНОСТИ</a:t>
                      </a:r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 ДАНЪЧНИ И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131 918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120 697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163 472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1. Неданъчни приходи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131 918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120 697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163 472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1.1 Приходи и доходи от собственост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24 00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75 881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81 431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76 371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1.2. Глоби, санкции, наказателни лихви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28 00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458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1.3. Други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неданъчни приходи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36 00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14 475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12 648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53 997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1.4. Събран и внесен ДДС и др. данъци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37 00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-1 784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-2 283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-2 500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1.5. Помощи и дарения от страната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45 00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42 888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28 878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35 604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II.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ВЗАИМООТНОШЕНИЯ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</a:rPr>
                        <a:t> С ЦБ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31 00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30 333 640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34 071 262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38 808 507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241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 Обща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субсидия за държавни дейности от ЦБ за общини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11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28 782 376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32 159 649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36 893 237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4216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 Целеви субсидии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от ЦБ за капиталови разходи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30 000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3. Целеви трансфери от ЦБ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31 18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5 500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592 111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180 810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4. Възстановени трансфери за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ЦБ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31 20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-79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833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5. Целеви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трансфери от ЦБ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31 28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1 515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764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1 319 502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1 734 539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35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бюджета за </a:t>
            </a:r>
            <a:r>
              <a:rPr lang="bg-BG" sz="2800" dirty="0" smtClean="0">
                <a:solidFill>
                  <a:srgbClr val="006600"/>
                </a:solidFill>
              </a:rPr>
              <a:t>2019 </a:t>
            </a:r>
            <a:r>
              <a:rPr lang="bg-BG" sz="2800" dirty="0">
                <a:solidFill>
                  <a:srgbClr val="006600"/>
                </a:solidFill>
              </a:rPr>
              <a:t>г. спрямо </a:t>
            </a:r>
            <a:r>
              <a:rPr lang="bg-BG" sz="2800" dirty="0" smtClean="0">
                <a:solidFill>
                  <a:srgbClr val="006600"/>
                </a:solidFill>
              </a:rPr>
              <a:t>2017 </a:t>
            </a:r>
            <a:r>
              <a:rPr lang="bg-BG" sz="2800" dirty="0">
                <a:solidFill>
                  <a:srgbClr val="006600"/>
                </a:solidFill>
              </a:rPr>
              <a:t>г. и </a:t>
            </a:r>
            <a:r>
              <a:rPr lang="bg-BG" sz="2800" dirty="0" smtClean="0">
                <a:solidFill>
                  <a:srgbClr val="006600"/>
                </a:solidFill>
              </a:rPr>
              <a:t>2018 </a:t>
            </a:r>
            <a:r>
              <a:rPr lang="bg-BG" sz="2800" dirty="0">
                <a:solidFill>
                  <a:srgbClr val="006600"/>
                </a:solidFill>
              </a:rPr>
              <a:t>г</a:t>
            </a:r>
            <a:r>
              <a:rPr lang="bg-BG" sz="2800" dirty="0" smtClean="0">
                <a:solidFill>
                  <a:srgbClr val="006600"/>
                </a:solidFill>
              </a:rPr>
              <a:t>.</a:t>
            </a:r>
            <a:endParaRPr lang="bg-BG" sz="28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395006"/>
              </p:ext>
            </p:extLst>
          </p:nvPr>
        </p:nvGraphicFramePr>
        <p:xfrm>
          <a:off x="107505" y="1018024"/>
          <a:ext cx="8928991" cy="542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60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0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65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57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885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25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Класификация по ЕБК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800" dirty="0" smtClean="0"/>
                        <a:t>Параграф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2017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 2018 г., в лева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 smtClean="0"/>
                        <a:t>Отчет</a:t>
                      </a:r>
                      <a:r>
                        <a:rPr lang="bg-BG" sz="1400" baseline="0" dirty="0" smtClean="0"/>
                        <a:t> 2019 г., в лева</a:t>
                      </a:r>
                      <a:endParaRPr lang="bg-BG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III.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 ТРАНСФЕРИ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931 530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1 336 625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1 346 122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 Трансфери между бюджети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931 138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1 358 751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1 349 636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7241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1.1 Трансфери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между бюджети – получени трансфери /+/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736 197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1 097 451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1 226 301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1.2. Трансфери между бюджети – предоставени трансфери /-/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-6 220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-17 628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-41 321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1.3. Трансфери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от МТСП по програми за осигуряване на заетост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61 05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201 161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278 928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164 656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5936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 Трансфери м/у бюджети и сметки за средства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</a:t>
                      </a:r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от ЕС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-4 508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-29 625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-11 008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2.1. Получени трансфери /+/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1 606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2.2 Предоставени трансфери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/-/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62 02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-4 508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-29 625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-12 614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5468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3. Трансфери от/за ПУДООС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64 00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4 900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7 499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7 494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757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IV.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 ВРЕМЕННИ БЕЗЛИХВЕНИ ЗАЕМИ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-10 838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-16 734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-15 730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2199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V.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ФИНАНСИРАНЕ НА БЮДЖЕТНОТО САЛДО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-665 687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-217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</a:rPr>
                        <a:t> 948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-571 034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4888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държавни дейности /</a:t>
                      </a:r>
                      <a:r>
                        <a:rPr lang="en-US" sz="1400" b="1" dirty="0" smtClean="0">
                          <a:solidFill>
                            <a:srgbClr val="006600"/>
                          </a:solidFill>
                        </a:rPr>
                        <a:t> I + II + III + IV +V </a:t>
                      </a:r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/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30 720 563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35 293 902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39 731 337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2817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ПО ПРИХОДНАТА ЧАСТ НА БЮДЖЕТА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49 343 395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54 472 825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62 800 277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>
          <a:xfrm>
            <a:off x="3275856" y="6381328"/>
            <a:ext cx="2895600" cy="365125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507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1216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</a:t>
            </a:r>
            <a:r>
              <a:rPr lang="bg-BG" sz="2400" dirty="0" smtClean="0">
                <a:solidFill>
                  <a:srgbClr val="006600"/>
                </a:solidFill>
              </a:rPr>
              <a:t>по приходната </a:t>
            </a:r>
            <a:r>
              <a:rPr lang="bg-BG" sz="2400" dirty="0">
                <a:solidFill>
                  <a:srgbClr val="006600"/>
                </a:solidFill>
              </a:rPr>
              <a:t>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2017 г. и 2018 г. </a:t>
            </a:r>
            <a:r>
              <a:rPr lang="en-US" sz="2400" dirty="0">
                <a:solidFill>
                  <a:srgbClr val="006600"/>
                </a:solidFill>
              </a:rPr>
              <a:t/>
            </a:r>
            <a:br>
              <a:rPr lang="en-US" sz="2400" dirty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Местни </a:t>
            </a:r>
            <a:r>
              <a:rPr lang="bg-BG" sz="2400" dirty="0">
                <a:solidFill>
                  <a:srgbClr val="006600"/>
                </a:solidFill>
              </a:rPr>
              <a:t>дейности 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Д</a:t>
            </a:r>
            <a:r>
              <a:rPr lang="bg-BG" sz="2400" dirty="0" smtClean="0">
                <a:solidFill>
                  <a:srgbClr val="006600"/>
                </a:solidFill>
              </a:rPr>
              <a:t>анъчни приходи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226302"/>
              </p:ext>
            </p:extLst>
          </p:nvPr>
        </p:nvGraphicFramePr>
        <p:xfrm>
          <a:off x="611560" y="1772816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95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</a:t>
            </a:r>
            <a:r>
              <a:rPr lang="bg-BG" sz="2400" dirty="0" smtClean="0">
                <a:solidFill>
                  <a:srgbClr val="006600"/>
                </a:solidFill>
              </a:rPr>
              <a:t>по </a:t>
            </a:r>
            <a:r>
              <a:rPr lang="bg-BG" sz="2400" dirty="0">
                <a:solidFill>
                  <a:srgbClr val="006600"/>
                </a:solidFill>
              </a:rPr>
              <a:t>приходната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2017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г. </a:t>
            </a:r>
            <a:r>
              <a:rPr lang="bg-BG" sz="2400" dirty="0" smtClean="0">
                <a:solidFill>
                  <a:srgbClr val="006600"/>
                </a:solidFill>
              </a:rPr>
              <a:t/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Местни </a:t>
            </a:r>
            <a:r>
              <a:rPr lang="bg-BG" sz="2400" dirty="0">
                <a:solidFill>
                  <a:srgbClr val="006600"/>
                </a:solidFill>
              </a:rPr>
              <a:t>дейности </a:t>
            </a:r>
            <a:r>
              <a:rPr lang="bg-BG" sz="2400" dirty="0" smtClean="0">
                <a:solidFill>
                  <a:srgbClr val="006600"/>
                </a:solidFill>
              </a:rPr>
              <a:t/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Неданъчни приходи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232710"/>
              </p:ext>
            </p:extLst>
          </p:nvPr>
        </p:nvGraphicFramePr>
        <p:xfrm>
          <a:off x="395536" y="1700808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689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1216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</a:t>
            </a:r>
            <a:r>
              <a:rPr lang="bg-BG" sz="2400" dirty="0" smtClean="0">
                <a:solidFill>
                  <a:srgbClr val="006600"/>
                </a:solidFill>
              </a:rPr>
              <a:t>информация </a:t>
            </a:r>
            <a:r>
              <a:rPr lang="bg-BG" sz="2400" dirty="0">
                <a:solidFill>
                  <a:srgbClr val="006600"/>
                </a:solidFill>
              </a:rPr>
              <a:t>по приходната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2017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г. </a:t>
            </a:r>
            <a:r>
              <a:rPr lang="bg-BG" sz="2400" dirty="0" smtClean="0">
                <a:solidFill>
                  <a:srgbClr val="006600"/>
                </a:solidFill>
              </a:rPr>
              <a:t/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 </a:t>
            </a:r>
            <a:r>
              <a:rPr lang="bg-BG" sz="2400" dirty="0">
                <a:solidFill>
                  <a:srgbClr val="006600"/>
                </a:solidFill>
              </a:rPr>
              <a:t>Д</a:t>
            </a:r>
            <a:r>
              <a:rPr lang="bg-BG" sz="2400" dirty="0" smtClean="0">
                <a:solidFill>
                  <a:srgbClr val="006600"/>
                </a:solidFill>
              </a:rPr>
              <a:t>ържавни </a:t>
            </a:r>
            <a:r>
              <a:rPr lang="bg-BG" sz="2400" dirty="0">
                <a:solidFill>
                  <a:srgbClr val="006600"/>
                </a:solidFill>
              </a:rPr>
              <a:t>дейности 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Н</a:t>
            </a:r>
            <a:r>
              <a:rPr lang="bg-BG" sz="2400" dirty="0" smtClean="0">
                <a:solidFill>
                  <a:srgbClr val="006600"/>
                </a:solidFill>
              </a:rPr>
              <a:t>еданъчни </a:t>
            </a:r>
            <a:r>
              <a:rPr lang="bg-BG" sz="2400" dirty="0">
                <a:solidFill>
                  <a:srgbClr val="006600"/>
                </a:solidFill>
              </a:rPr>
              <a:t>приходи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322245"/>
              </p:ext>
            </p:extLst>
          </p:nvPr>
        </p:nvGraphicFramePr>
        <p:xfrm>
          <a:off x="467544" y="1628800"/>
          <a:ext cx="82296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2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част на 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Държавни дейности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4063641"/>
              </p:ext>
            </p:extLst>
          </p:nvPr>
        </p:nvGraphicFramePr>
        <p:xfrm>
          <a:off x="467544" y="1772816"/>
          <a:ext cx="8229597" cy="456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8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0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0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план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163 472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163 472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 взаимоотношения с ЦБ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38 808 767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38 808 507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1 346 122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1 346 122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  </a:t>
                      </a: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45 055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 </a:t>
                      </a: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-15 730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на бюджетното салдо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 намаление с наличностите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3 165 984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4 412 470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43 529 400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44 714 841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0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4 983 504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bg-BG" sz="2800" dirty="0">
                <a:solidFill>
                  <a:srgbClr val="006600"/>
                </a:solidFill>
              </a:rPr>
              <a:t>Финансови показатели по приходната част на бюджета, в частта държавни дейности </a:t>
            </a:r>
            <a:r>
              <a:rPr lang="bg-BG" sz="2800" dirty="0" smtClean="0">
                <a:solidFill>
                  <a:srgbClr val="006600"/>
                </a:solidFill>
              </a:rPr>
              <a:t>по отчетна информация</a:t>
            </a:r>
            <a:endParaRPr lang="bg-BG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356359"/>
              </p:ext>
            </p:extLst>
          </p:nvPr>
        </p:nvGraphicFramePr>
        <p:xfrm>
          <a:off x="395536" y="1700808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831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Държавни дейности</a:t>
            </a:r>
            <a:r>
              <a:rPr lang="bg-BG" sz="2800" dirty="0">
                <a:solidFill>
                  <a:srgbClr val="006600"/>
                </a:solidFill>
              </a:rPr>
              <a:t/>
            </a:r>
            <a:br>
              <a:rPr lang="bg-BG" sz="2800" dirty="0">
                <a:solidFill>
                  <a:srgbClr val="006600"/>
                </a:solidFill>
              </a:rPr>
            </a:br>
            <a:r>
              <a:rPr lang="bg-BG" sz="2800" dirty="0">
                <a:solidFill>
                  <a:srgbClr val="006600"/>
                </a:solidFill>
              </a:rPr>
              <a:t>Н</a:t>
            </a:r>
            <a:r>
              <a:rPr lang="bg-BG" sz="2800" dirty="0" smtClean="0">
                <a:solidFill>
                  <a:srgbClr val="006600"/>
                </a:solidFill>
              </a:rPr>
              <a:t>еданъчни приходи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0053111"/>
              </p:ext>
            </p:extLst>
          </p:nvPr>
        </p:nvGraphicFramePr>
        <p:xfrm>
          <a:off x="611560" y="2060848"/>
          <a:ext cx="8229597" cy="403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985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 доходи от собственост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76 371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76 371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Глоби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санкции, наказателни лихви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неданъчни приходи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53 997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53 997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Събран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 внесен ДДС и други данъци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-2 500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-2 500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Помощи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дарения и други от страната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35 604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35 604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Помощи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дарения и други от чужбина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неданъчни приходи: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163 472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163 472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Финансови показатели по приходната част на бюджета, в частта държавни </a:t>
            </a:r>
            <a:r>
              <a:rPr lang="bg-BG" sz="2400" dirty="0" smtClean="0">
                <a:solidFill>
                  <a:srgbClr val="006600"/>
                </a:solidFill>
              </a:rPr>
              <a:t>дейности</a:t>
            </a:r>
            <a:br>
              <a:rPr lang="bg-BG" sz="2400" dirty="0" smtClean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Структура на неданъчните приходи по отчет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0555203"/>
              </p:ext>
            </p:extLst>
          </p:nvPr>
        </p:nvGraphicFramePr>
        <p:xfrm>
          <a:off x="457200" y="1916113"/>
          <a:ext cx="8229600" cy="453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2148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rgbClr val="006600"/>
                </a:solidFill>
              </a:rPr>
              <a:t>Приходна </a:t>
            </a:r>
            <a:r>
              <a:rPr lang="bg-BG" sz="3100" dirty="0">
                <a:solidFill>
                  <a:srgbClr val="006600"/>
                </a:solidFill>
              </a:rPr>
              <a:t>част на </a:t>
            </a:r>
            <a:r>
              <a:rPr lang="bg-BG" sz="3100" dirty="0" smtClean="0">
                <a:solidFill>
                  <a:srgbClr val="006600"/>
                </a:solidFill>
              </a:rPr>
              <a:t>бюджета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Държавни дейности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Бюджетни взаимоотношения</a:t>
            </a:r>
            <a:br>
              <a:rPr lang="bg-BG" sz="3100" dirty="0" smtClean="0">
                <a:solidFill>
                  <a:srgbClr val="006600"/>
                </a:solidFill>
              </a:rPr>
            </a:br>
            <a:endParaRPr lang="bg-BG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500174"/>
            <a:ext cx="8786874" cy="50006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Обща </a:t>
            </a:r>
            <a:r>
              <a:rPr lang="bg-BG" sz="1800" dirty="0">
                <a:solidFill>
                  <a:srgbClr val="006600"/>
                </a:solidFill>
              </a:rPr>
              <a:t>субсидия  за държавни дейности </a:t>
            </a:r>
            <a:r>
              <a:rPr lang="bg-BG" sz="1800" dirty="0" smtClean="0">
                <a:solidFill>
                  <a:srgbClr val="006600"/>
                </a:solidFill>
              </a:rPr>
              <a:t>по </a:t>
            </a:r>
            <a:r>
              <a:rPr lang="bg-BG" sz="1800" dirty="0">
                <a:solidFill>
                  <a:srgbClr val="006600"/>
                </a:solidFill>
              </a:rPr>
              <a:t>уточнен план и </a:t>
            </a:r>
            <a:r>
              <a:rPr lang="bg-BG" sz="1800" dirty="0" smtClean="0">
                <a:solidFill>
                  <a:srgbClr val="006600"/>
                </a:solidFill>
              </a:rPr>
              <a:t>отчет: </a:t>
            </a:r>
            <a:r>
              <a:rPr lang="bg-BG" sz="1800" b="1" dirty="0" smtClean="0">
                <a:solidFill>
                  <a:srgbClr val="006600"/>
                </a:solidFill>
              </a:rPr>
              <a:t>36 893 237 лв.</a:t>
            </a:r>
          </a:p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Целеви трансфери: по планова информация - </a:t>
            </a:r>
            <a:r>
              <a:rPr lang="bg-BG" sz="1800" b="1" dirty="0" smtClean="0">
                <a:solidFill>
                  <a:srgbClr val="006600"/>
                </a:solidFill>
              </a:rPr>
              <a:t>1 915 530 лв. </a:t>
            </a:r>
            <a:r>
              <a:rPr lang="bg-BG" sz="1800" dirty="0" smtClean="0">
                <a:solidFill>
                  <a:srgbClr val="006600"/>
                </a:solidFill>
              </a:rPr>
              <a:t>и по </a:t>
            </a:r>
            <a:r>
              <a:rPr lang="bg-BG" sz="1800" dirty="0">
                <a:solidFill>
                  <a:srgbClr val="006600"/>
                </a:solidFill>
              </a:rPr>
              <a:t>отчетна </a:t>
            </a:r>
            <a:r>
              <a:rPr lang="bg-BG" sz="1800" dirty="0" smtClean="0">
                <a:solidFill>
                  <a:srgbClr val="006600"/>
                </a:solidFill>
              </a:rPr>
              <a:t>информация - </a:t>
            </a:r>
            <a:r>
              <a:rPr lang="bg-BG" sz="1800" b="1" dirty="0" smtClean="0">
                <a:solidFill>
                  <a:srgbClr val="006600"/>
                </a:solidFill>
              </a:rPr>
              <a:t>1 915 349 лв</a:t>
            </a:r>
            <a:r>
              <a:rPr lang="bg-BG" sz="1800" b="1" dirty="0">
                <a:solidFill>
                  <a:srgbClr val="006600"/>
                </a:solidFill>
              </a:rPr>
              <a:t>. </a:t>
            </a:r>
            <a:endParaRPr lang="bg-BG" sz="18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Възстановени трансфери за ЦБ: </a:t>
            </a:r>
            <a:r>
              <a:rPr lang="bg-BG" sz="1800" b="1" dirty="0" smtClean="0">
                <a:solidFill>
                  <a:srgbClr val="006600"/>
                </a:solidFill>
              </a:rPr>
              <a:t>-79 лв.</a:t>
            </a:r>
          </a:p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Трансфери между бюджети - получени трансфери по уточнен план и по отчет</a:t>
            </a:r>
            <a:r>
              <a:rPr lang="bg-BG" sz="1800" b="1" dirty="0" smtClean="0">
                <a:solidFill>
                  <a:srgbClr val="006600"/>
                </a:solidFill>
              </a:rPr>
              <a:t>       1 226 301 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>
                <a:solidFill>
                  <a:srgbClr val="006600"/>
                </a:solidFill>
              </a:rPr>
              <a:t> </a:t>
            </a:r>
            <a:r>
              <a:rPr lang="bg-BG" sz="1800" b="1" dirty="0" smtClean="0">
                <a:solidFill>
                  <a:srgbClr val="006600"/>
                </a:solidFill>
              </a:rPr>
              <a:t>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между бюджети - предоставени трансфери по уточнен план</a:t>
            </a:r>
            <a:r>
              <a:rPr lang="bg-BG" sz="1800" b="1" dirty="0">
                <a:solidFill>
                  <a:srgbClr val="006600"/>
                </a:solidFill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и по отчет</a:t>
            </a:r>
          </a:p>
          <a:p>
            <a:pPr marL="137160" indent="0">
              <a:buNone/>
            </a:pPr>
            <a:r>
              <a:rPr lang="bg-BG" sz="1800" dirty="0" smtClean="0">
                <a:solidFill>
                  <a:srgbClr val="006600"/>
                </a:solidFill>
              </a:rPr>
              <a:t>      - </a:t>
            </a:r>
            <a:r>
              <a:rPr lang="bg-BG" sz="1800" b="1" dirty="0" smtClean="0">
                <a:solidFill>
                  <a:srgbClr val="006600"/>
                </a:solidFill>
              </a:rPr>
              <a:t>41 321 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 smtClean="0">
                <a:solidFill>
                  <a:srgbClr val="006600"/>
                </a:solidFill>
              </a:rPr>
              <a:t> 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по програми за осигуряване на заетост по план и отчет </a:t>
            </a:r>
            <a:r>
              <a:rPr lang="bg-BG" sz="1800" b="1" dirty="0" smtClean="0">
                <a:solidFill>
                  <a:srgbClr val="006600"/>
                </a:solidFill>
              </a:rPr>
              <a:t>164 656 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 smtClean="0">
                <a:solidFill>
                  <a:srgbClr val="006600"/>
                </a:solidFill>
              </a:rPr>
              <a:t> 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между бюджети и сметки за средства от ЕС - предоставени    </a:t>
            </a:r>
          </a:p>
          <a:p>
            <a:pPr marL="137160" indent="0">
              <a:buNone/>
            </a:pPr>
            <a:r>
              <a:rPr lang="bg-BG" sz="1800" dirty="0" smtClean="0">
                <a:solidFill>
                  <a:srgbClr val="006600"/>
                </a:solidFill>
              </a:rPr>
              <a:t>      трансфери по план</a:t>
            </a:r>
            <a:r>
              <a:rPr lang="bg-BG" sz="1800" b="1" dirty="0" smtClean="0">
                <a:solidFill>
                  <a:srgbClr val="006600"/>
                </a:solidFill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и отчет -</a:t>
            </a:r>
            <a:r>
              <a:rPr lang="bg-BG" sz="1800" b="1" dirty="0" smtClean="0">
                <a:solidFill>
                  <a:srgbClr val="006600"/>
                </a:solidFill>
              </a:rPr>
              <a:t>11 008 лв.</a:t>
            </a:r>
          </a:p>
          <a:p>
            <a:pPr marL="137160" indent="0">
              <a:buFont typeface="Wingdings" pitchFamily="2" charset="2"/>
              <a:buChar char="Ø"/>
            </a:pPr>
            <a:r>
              <a:rPr lang="bg-BG" sz="1800" b="1" dirty="0" smtClean="0">
                <a:solidFill>
                  <a:srgbClr val="006600"/>
                </a:solidFill>
              </a:rPr>
              <a:t>    </a:t>
            </a:r>
            <a:r>
              <a:rPr lang="bg-BG" sz="1800" dirty="0" smtClean="0">
                <a:solidFill>
                  <a:srgbClr val="006600"/>
                </a:solidFill>
              </a:rPr>
              <a:t>Трансфери от/за държавни предприятия, включени в консолидираната </a:t>
            </a:r>
          </a:p>
          <a:p>
            <a:pPr marL="137160" indent="0">
              <a:buNone/>
            </a:pPr>
            <a:r>
              <a:rPr lang="bg-BG" sz="1800" dirty="0" smtClean="0">
                <a:solidFill>
                  <a:srgbClr val="006600"/>
                </a:solidFill>
              </a:rPr>
              <a:t>      фискална програма – ПУДООС - получени трансфери по план и отчет </a:t>
            </a:r>
            <a:r>
              <a:rPr lang="bg-BG" sz="1800" b="1" dirty="0" smtClean="0">
                <a:solidFill>
                  <a:srgbClr val="006600"/>
                </a:solidFill>
              </a:rPr>
              <a:t>7 494 лв.</a:t>
            </a:r>
          </a:p>
          <a:p>
            <a:pPr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Временни безлихвени заеми между бюджети и сметки за средства от ЕС по план</a:t>
            </a:r>
            <a:r>
              <a:rPr lang="bg-BG" sz="1800" b="1" dirty="0" smtClean="0">
                <a:solidFill>
                  <a:srgbClr val="006600"/>
                </a:solidFill>
              </a:rPr>
              <a:t> 45 055 лв. </a:t>
            </a:r>
            <a:r>
              <a:rPr lang="bg-BG" sz="1800" dirty="0" smtClean="0">
                <a:solidFill>
                  <a:srgbClr val="006600"/>
                </a:solidFill>
              </a:rPr>
              <a:t>и по отчет -</a:t>
            </a:r>
            <a:r>
              <a:rPr lang="bg-BG" sz="1800" b="1" dirty="0" smtClean="0">
                <a:solidFill>
                  <a:srgbClr val="006600"/>
                </a:solidFill>
              </a:rPr>
              <a:t>15 730 лв.</a:t>
            </a:r>
            <a:endParaRPr lang="bg-BG" sz="1800" b="1" dirty="0">
              <a:solidFill>
                <a:srgbClr val="0066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1840" y="6381328"/>
            <a:ext cx="2895600" cy="365125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579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rgbClr val="006600"/>
                </a:solidFill>
              </a:rPr>
              <a:t>Приходна част на бюджета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Държавни дейности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Финансиране на бюджетното салдо</a:t>
            </a:r>
            <a:r>
              <a:rPr lang="bg-BG" sz="4400" dirty="0" smtClean="0">
                <a:solidFill>
                  <a:srgbClr val="006600"/>
                </a:solidFill>
              </a:rPr>
              <a:t/>
            </a:r>
            <a:br>
              <a:rPr lang="bg-BG" sz="4400" dirty="0" smtClean="0">
                <a:solidFill>
                  <a:srgbClr val="006600"/>
                </a:solidFill>
              </a:rPr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000240"/>
            <a:ext cx="8472518" cy="430912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endParaRPr lang="bg-BG" sz="2400" b="1" dirty="0" smtClean="0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200" dirty="0" smtClean="0">
                <a:solidFill>
                  <a:srgbClr val="006600"/>
                </a:solidFill>
              </a:rPr>
              <a:t>Събрани средства и извършени плащания за сметка на други бюджети, сметки и фондове /нето/ - план</a:t>
            </a:r>
            <a:r>
              <a:rPr lang="bg-BG" sz="2200" b="1" dirty="0" smtClean="0">
                <a:solidFill>
                  <a:srgbClr val="006600"/>
                </a:solidFill>
              </a:rPr>
              <a:t> -592 806 лв. </a:t>
            </a:r>
            <a:r>
              <a:rPr lang="bg-BG" sz="2200" dirty="0" smtClean="0">
                <a:solidFill>
                  <a:srgbClr val="006600"/>
                </a:solidFill>
              </a:rPr>
              <a:t>и отчет </a:t>
            </a:r>
            <a:r>
              <a:rPr lang="bg-BG" sz="2200" b="1" dirty="0" smtClean="0">
                <a:solidFill>
                  <a:srgbClr val="006600"/>
                </a:solidFill>
              </a:rPr>
              <a:t>646 107 лв.</a:t>
            </a:r>
          </a:p>
          <a:p>
            <a:pPr>
              <a:buNone/>
            </a:pPr>
            <a:endParaRPr lang="bg-BG" sz="22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200" dirty="0" smtClean="0">
                <a:solidFill>
                  <a:srgbClr val="006600"/>
                </a:solidFill>
              </a:rPr>
              <a:t>Друго финансиране /нето/ - по уточнен план</a:t>
            </a:r>
            <a:r>
              <a:rPr lang="bg-BG" sz="2200" b="1" dirty="0" smtClean="0">
                <a:solidFill>
                  <a:srgbClr val="006600"/>
                </a:solidFill>
              </a:rPr>
              <a:t> -8 033 лв. </a:t>
            </a:r>
            <a:r>
              <a:rPr lang="bg-BG" sz="2200" dirty="0" smtClean="0">
                <a:solidFill>
                  <a:srgbClr val="006600"/>
                </a:solidFill>
              </a:rPr>
              <a:t>и по отчет</a:t>
            </a:r>
          </a:p>
          <a:p>
            <a:pPr>
              <a:buNone/>
            </a:pPr>
            <a:r>
              <a:rPr lang="bg-BG" sz="2200" b="1" dirty="0" smtClean="0">
                <a:solidFill>
                  <a:srgbClr val="006600"/>
                </a:solidFill>
              </a:rPr>
              <a:t>       -460 лв. </a:t>
            </a:r>
          </a:p>
          <a:p>
            <a:pPr>
              <a:buNone/>
            </a:pPr>
            <a:endParaRPr lang="bg-BG" sz="22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200" dirty="0" smtClean="0">
                <a:solidFill>
                  <a:srgbClr val="006600"/>
                </a:solidFill>
              </a:rPr>
              <a:t>Наличността на паричните средства в частта държавни дейности е </a:t>
            </a:r>
          </a:p>
          <a:p>
            <a:pPr>
              <a:buNone/>
            </a:pPr>
            <a:r>
              <a:rPr lang="bg-BG" sz="2200" b="1" dirty="0" smtClean="0">
                <a:solidFill>
                  <a:srgbClr val="006600"/>
                </a:solidFill>
              </a:rPr>
              <a:t>       3 766 823 лв. </a:t>
            </a:r>
            <a:r>
              <a:rPr lang="bg-BG" sz="2200" dirty="0" smtClean="0">
                <a:solidFill>
                  <a:srgbClr val="006600"/>
                </a:solidFill>
              </a:rPr>
              <a:t>в началото на</a:t>
            </a:r>
            <a:r>
              <a:rPr lang="bg-BG" sz="2200" b="1" dirty="0" smtClean="0">
                <a:solidFill>
                  <a:srgbClr val="006600"/>
                </a:solidFill>
              </a:rPr>
              <a:t> </a:t>
            </a:r>
            <a:r>
              <a:rPr lang="bg-BG" sz="2200" dirty="0" smtClean="0">
                <a:solidFill>
                  <a:srgbClr val="006600"/>
                </a:solidFill>
              </a:rPr>
              <a:t>2019 г. и преходен остатък в края на 2019 г. в размер на</a:t>
            </a:r>
            <a:r>
              <a:rPr lang="bg-BG" sz="2200" b="1" dirty="0" smtClean="0">
                <a:solidFill>
                  <a:srgbClr val="006600"/>
                </a:solidFill>
              </a:rPr>
              <a:t>  4 983 504 лв.</a:t>
            </a:r>
            <a:r>
              <a:rPr lang="bg-BG" sz="2200" dirty="0" smtClean="0">
                <a:solidFill>
                  <a:srgbClr val="006600"/>
                </a:solidFill>
              </a:rPr>
              <a:t>,</a:t>
            </a:r>
            <a:r>
              <a:rPr lang="bg-BG" sz="2200" b="1" dirty="0" smtClean="0">
                <a:solidFill>
                  <a:srgbClr val="006600"/>
                </a:solidFill>
              </a:rPr>
              <a:t> </a:t>
            </a:r>
            <a:r>
              <a:rPr lang="bg-BG" sz="2200" dirty="0" smtClean="0">
                <a:solidFill>
                  <a:srgbClr val="006600"/>
                </a:solidFill>
              </a:rPr>
              <a:t>отразен със знак /-/ в отчета за касово изпълнение на бюджета.</a:t>
            </a:r>
          </a:p>
          <a:p>
            <a:endParaRPr lang="bg-BG" sz="2400" b="1" dirty="0" smtClean="0">
              <a:solidFill>
                <a:srgbClr val="006600"/>
              </a:solidFill>
            </a:endParaRPr>
          </a:p>
          <a:p>
            <a:endParaRPr lang="bg-BG" sz="2400" b="1" dirty="0" smtClean="0">
              <a:solidFill>
                <a:schemeClr val="accent1"/>
              </a:solidFill>
            </a:endParaRPr>
          </a:p>
          <a:p>
            <a:endParaRPr lang="bg-BG" sz="24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bg-BG" sz="2400" b="1" dirty="0" smtClean="0">
                <a:solidFill>
                  <a:schemeClr val="accent1"/>
                </a:solidFill>
              </a:rPr>
              <a:t>      </a:t>
            </a:r>
          </a:p>
          <a:p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част на 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дейности  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9990330"/>
              </p:ext>
            </p:extLst>
          </p:nvPr>
        </p:nvGraphicFramePr>
        <p:xfrm>
          <a:off x="457200" y="1600200"/>
          <a:ext cx="8229597" cy="46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0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6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21 398 568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21 257 976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 взаимоотношения с ЦБ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8 045 100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8 045 100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-3 668 960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-810 925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Временни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безлихвени заеми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-3 097 407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-1 520 814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без намаление с наличностите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г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12 616 130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5 215 358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по приходната част на бюджета без намаление с наличностите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35 293 431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32 186 695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Наличности към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в частта финансиране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9 117 755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800" dirty="0">
                <a:solidFill>
                  <a:srgbClr val="006600"/>
                </a:solidFill>
              </a:rPr>
              <a:t>Финансови показатели по приходната част на бюджета, в частта местни дейности </a:t>
            </a:r>
            <a:r>
              <a:rPr lang="bg-BG" sz="2800" dirty="0" smtClean="0">
                <a:solidFill>
                  <a:srgbClr val="006600"/>
                </a:solidFill>
              </a:rPr>
              <a:t>по отчетна информация 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875710"/>
              </p:ext>
            </p:extLst>
          </p:nvPr>
        </p:nvGraphicFramePr>
        <p:xfrm>
          <a:off x="179512" y="1628800"/>
          <a:ext cx="8856984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88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дейности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Данъчни приходи 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259411"/>
              </p:ext>
            </p:extLst>
          </p:nvPr>
        </p:nvGraphicFramePr>
        <p:xfrm>
          <a:off x="467544" y="1916832"/>
          <a:ext cx="8229597" cy="4303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0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7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63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Окончателен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годишен /патентен/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и данък върху таксиметров превоз на пътници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178 080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213 514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20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върху недвижимите имоти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1 795 500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1 489 710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77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върху превозните средства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3 146 300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2 825 432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51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 придобиване на имущество по дарения и възмезден начин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1 347 201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1 525 122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3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Туристически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22 000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20 364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0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данъци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лв.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лв.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77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Всичко данъчни приходи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6 489 081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6 074 147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1354162"/>
          </a:xfrm>
        </p:spPr>
        <p:txBody>
          <a:bodyPr>
            <a:normAutofit/>
          </a:bodyPr>
          <a:lstStyle/>
          <a:p>
            <a:r>
              <a:rPr lang="bg-BG" sz="2500" dirty="0">
                <a:solidFill>
                  <a:srgbClr val="006600"/>
                </a:solidFill>
              </a:rPr>
              <a:t>Финансови показатели по приходната част на бюджета, в частта местни дейности </a:t>
            </a:r>
            <a:r>
              <a:rPr lang="bg-BG" sz="2500" dirty="0" smtClean="0">
                <a:solidFill>
                  <a:srgbClr val="006600"/>
                </a:solidFill>
              </a:rPr>
              <a:t/>
            </a:r>
            <a:br>
              <a:rPr lang="bg-BG" sz="2500" dirty="0" smtClean="0">
                <a:solidFill>
                  <a:srgbClr val="006600"/>
                </a:solidFill>
              </a:rPr>
            </a:br>
            <a:r>
              <a:rPr lang="bg-BG" sz="2500" dirty="0" smtClean="0">
                <a:solidFill>
                  <a:srgbClr val="006600"/>
                </a:solidFill>
              </a:rPr>
              <a:t>Структура на </a:t>
            </a:r>
            <a:r>
              <a:rPr lang="bg-BG" sz="2500" dirty="0">
                <a:solidFill>
                  <a:srgbClr val="006600"/>
                </a:solidFill>
              </a:rPr>
              <a:t>данъчните </a:t>
            </a:r>
            <a:r>
              <a:rPr lang="bg-BG" sz="2500" dirty="0" smtClean="0">
                <a:solidFill>
                  <a:srgbClr val="006600"/>
                </a:solidFill>
              </a:rPr>
              <a:t>приходи</a:t>
            </a:r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606812"/>
              </p:ext>
            </p:extLst>
          </p:nvPr>
        </p:nvGraphicFramePr>
        <p:xfrm>
          <a:off x="457200" y="1700808"/>
          <a:ext cx="822960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021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570186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</a:t>
            </a:r>
            <a:r>
              <a:rPr lang="bg-BG" sz="2800" dirty="0">
                <a:solidFill>
                  <a:srgbClr val="006600"/>
                </a:solidFill>
              </a:rPr>
              <a:t>дейности </a:t>
            </a:r>
            <a:r>
              <a:rPr lang="bg-BG" sz="2800" dirty="0" smtClean="0">
                <a:solidFill>
                  <a:srgbClr val="006600"/>
                </a:solidFill>
              </a:rPr>
              <a:t/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Неданъчни приходи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0460183"/>
              </p:ext>
            </p:extLst>
          </p:nvPr>
        </p:nvGraphicFramePr>
        <p:xfrm>
          <a:off x="457200" y="2276871"/>
          <a:ext cx="8229597" cy="4032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88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945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5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 доходи от собственост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3 502 612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3 433 398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Общински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такси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6 086 974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6 054 047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Глоби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, санкции, наказателни лихви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1 266 228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1 160 418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неданъчни приходи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128 505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201 259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6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Събран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 внесен ДДС и други данъци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-876 622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-778 416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6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от продажба на нефинансови активи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3 816 784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4 095 734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 от концесии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252 640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285 023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6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Помощи, дарения и други от страната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732 366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732 366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6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Помощи, дарения и други от чужбина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1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неданъчни приходи: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14 909 487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15 183 829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Финансови показатели по приходната част на бюджета, в частта местни дейности 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Структура на </a:t>
            </a:r>
            <a:r>
              <a:rPr lang="bg-BG" sz="2400" dirty="0" smtClean="0">
                <a:solidFill>
                  <a:srgbClr val="006600"/>
                </a:solidFill>
              </a:rPr>
              <a:t>неданъчните </a:t>
            </a:r>
            <a:r>
              <a:rPr lang="bg-BG" sz="2400" dirty="0">
                <a:solidFill>
                  <a:srgbClr val="006600"/>
                </a:solidFill>
              </a:rPr>
              <a:t>приходи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5244580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624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bg-BG" sz="3100" dirty="0" smtClean="0">
                <a:solidFill>
                  <a:srgbClr val="006600"/>
                </a:solidFill>
              </a:rPr>
              <a:t>Приходна </a:t>
            </a:r>
            <a:r>
              <a:rPr lang="bg-BG" sz="3100" dirty="0">
                <a:solidFill>
                  <a:srgbClr val="006600"/>
                </a:solidFill>
              </a:rPr>
              <a:t>част на </a:t>
            </a:r>
            <a:r>
              <a:rPr lang="bg-BG" sz="3100" dirty="0" smtClean="0">
                <a:solidFill>
                  <a:srgbClr val="006600"/>
                </a:solidFill>
              </a:rPr>
              <a:t>бюджета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Местни дейности</a:t>
            </a:r>
            <a:br>
              <a:rPr lang="bg-BG" sz="3100" dirty="0" smtClean="0">
                <a:solidFill>
                  <a:srgbClr val="006600"/>
                </a:solidFill>
              </a:rPr>
            </a:br>
            <a:r>
              <a:rPr lang="bg-BG" sz="3100" dirty="0" smtClean="0">
                <a:solidFill>
                  <a:srgbClr val="006600"/>
                </a:solidFill>
              </a:rPr>
              <a:t> </a:t>
            </a:r>
            <a:r>
              <a:rPr lang="bg-BG" sz="3100" dirty="0">
                <a:solidFill>
                  <a:srgbClr val="006600"/>
                </a:solidFill>
              </a:rPr>
              <a:t>Взаимоотношения </a:t>
            </a:r>
            <a:r>
              <a:rPr lang="bg-BG" sz="3100" dirty="0" smtClean="0">
                <a:solidFill>
                  <a:srgbClr val="006600"/>
                </a:solidFill>
              </a:rPr>
              <a:t>с Централния бюджет</a:t>
            </a:r>
            <a:endParaRPr lang="bg-BG" sz="32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25671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endParaRPr lang="bg-BG" sz="1800" b="1" dirty="0" smtClean="0">
              <a:solidFill>
                <a:srgbClr val="00330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Уточнен годишен план на </a:t>
            </a:r>
            <a:r>
              <a:rPr lang="bg-BG" sz="2000" b="1" dirty="0">
                <a:solidFill>
                  <a:srgbClr val="006600"/>
                </a:solidFill>
              </a:rPr>
              <a:t>взаимоотношенията с </a:t>
            </a:r>
            <a:r>
              <a:rPr lang="bg-BG" sz="2000" b="1" dirty="0" smtClean="0">
                <a:solidFill>
                  <a:srgbClr val="006600"/>
                </a:solidFill>
              </a:rPr>
              <a:t>ЦБ за местни дейности:  8 045 100 лв.</a:t>
            </a:r>
            <a:endParaRPr lang="bg-BG" sz="2000" b="1" dirty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Получени </a:t>
            </a:r>
            <a:r>
              <a:rPr lang="bg-BG" sz="2000" b="1" dirty="0">
                <a:solidFill>
                  <a:srgbClr val="006600"/>
                </a:solidFill>
              </a:rPr>
              <a:t>през </a:t>
            </a:r>
            <a:r>
              <a:rPr lang="bg-BG" sz="2000" b="1" dirty="0" smtClean="0">
                <a:solidFill>
                  <a:srgbClr val="006600"/>
                </a:solidFill>
              </a:rPr>
              <a:t>2019 </a:t>
            </a:r>
            <a:r>
              <a:rPr lang="bg-BG" sz="2000" b="1" dirty="0">
                <a:solidFill>
                  <a:srgbClr val="006600"/>
                </a:solidFill>
              </a:rPr>
              <a:t>г. трансфери от ЦБ за местни дейности</a:t>
            </a:r>
            <a:r>
              <a:rPr lang="bg-BG" sz="2000" b="1" dirty="0" smtClean="0">
                <a:solidFill>
                  <a:srgbClr val="006600"/>
                </a:solidFill>
              </a:rPr>
              <a:t>:</a:t>
            </a:r>
          </a:p>
          <a:p>
            <a:pPr marL="137160" indent="0">
              <a:buNone/>
            </a:pPr>
            <a:r>
              <a:rPr lang="bg-BG" sz="2000" b="1" dirty="0">
                <a:solidFill>
                  <a:srgbClr val="006600"/>
                </a:solidFill>
              </a:rPr>
              <a:t> </a:t>
            </a:r>
            <a:r>
              <a:rPr lang="bg-BG" sz="2000" b="1" dirty="0" smtClean="0">
                <a:solidFill>
                  <a:srgbClr val="006600"/>
                </a:solidFill>
              </a:rPr>
              <a:t>       8 045 100 лв</a:t>
            </a:r>
            <a:r>
              <a:rPr lang="bg-BG" sz="2000" b="1" dirty="0">
                <a:solidFill>
                  <a:srgbClr val="006600"/>
                </a:solidFill>
              </a:rPr>
              <a:t>., </a:t>
            </a:r>
            <a:r>
              <a:rPr lang="bg-BG" sz="2000" dirty="0" smtClean="0">
                <a:solidFill>
                  <a:srgbClr val="006600"/>
                </a:solidFill>
              </a:rPr>
              <a:t>от които: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</a:t>
            </a:r>
            <a:r>
              <a:rPr lang="bg-BG" sz="2000" dirty="0">
                <a:solidFill>
                  <a:srgbClr val="006600"/>
                </a:solidFill>
              </a:rPr>
              <a:t>обща изравнителна субсидия : </a:t>
            </a:r>
            <a:r>
              <a:rPr lang="bg-BG" sz="2000" b="1" dirty="0" smtClean="0">
                <a:solidFill>
                  <a:srgbClr val="006600"/>
                </a:solidFill>
              </a:rPr>
              <a:t>3 771 500 лв</a:t>
            </a:r>
            <a:r>
              <a:rPr lang="bg-BG" sz="2000" dirty="0" smtClean="0">
                <a:solidFill>
                  <a:srgbClr val="006600"/>
                </a:solidFill>
              </a:rPr>
              <a:t>.;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</a:t>
            </a:r>
            <a:r>
              <a:rPr lang="bg-BG" sz="2000" dirty="0">
                <a:solidFill>
                  <a:srgbClr val="006600"/>
                </a:solidFill>
              </a:rPr>
              <a:t>трансфер за зимно поддържане и снегопочистване на </a:t>
            </a:r>
            <a:r>
              <a:rPr lang="bg-BG" sz="2000" dirty="0" smtClean="0">
                <a:solidFill>
                  <a:srgbClr val="006600"/>
                </a:solidFill>
              </a:rPr>
              <a:t>общински</a:t>
            </a:r>
          </a:p>
          <a:p>
            <a:pPr marL="585216" lvl="1" indent="0">
              <a:buNone/>
            </a:pPr>
            <a:r>
              <a:rPr lang="bg-BG" sz="2000" dirty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     пътища</a:t>
            </a:r>
            <a:r>
              <a:rPr lang="bg-BG" sz="2000" dirty="0">
                <a:solidFill>
                  <a:srgbClr val="006600"/>
                </a:solidFill>
              </a:rPr>
              <a:t>: </a:t>
            </a:r>
            <a:r>
              <a:rPr lang="bg-BG" sz="2000" b="1" dirty="0" smtClean="0">
                <a:solidFill>
                  <a:srgbClr val="006600"/>
                </a:solidFill>
              </a:rPr>
              <a:t>181 300 лв.</a:t>
            </a:r>
            <a:r>
              <a:rPr lang="bg-BG" sz="2000" dirty="0" smtClean="0">
                <a:solidFill>
                  <a:srgbClr val="006600"/>
                </a:solidFill>
              </a:rPr>
              <a:t>;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</a:t>
            </a:r>
            <a:r>
              <a:rPr lang="bg-BG" sz="2000" dirty="0">
                <a:solidFill>
                  <a:srgbClr val="006600"/>
                </a:solidFill>
              </a:rPr>
              <a:t>целеви субсидии за капиталови разходи: </a:t>
            </a:r>
            <a:r>
              <a:rPr lang="bg-BG" sz="2000" b="1" dirty="0" smtClean="0">
                <a:solidFill>
                  <a:srgbClr val="006600"/>
                </a:solidFill>
              </a:rPr>
              <a:t>1 092 300 лв</a:t>
            </a:r>
            <a:r>
              <a:rPr lang="bg-BG" sz="2000" dirty="0" smtClean="0">
                <a:solidFill>
                  <a:srgbClr val="006600"/>
                </a:solidFill>
              </a:rPr>
              <a:t>.;</a:t>
            </a:r>
          </a:p>
          <a:p>
            <a:pPr lvl="1">
              <a:buFont typeface="Arial" pitchFamily="34" charset="0"/>
              <a:buChar char="•"/>
            </a:pPr>
            <a:r>
              <a:rPr lang="bg-BG" sz="2000" dirty="0" smtClean="0">
                <a:solidFill>
                  <a:srgbClr val="006600"/>
                </a:solidFill>
              </a:rPr>
              <a:t> целеви трансфери: </a:t>
            </a:r>
            <a:r>
              <a:rPr lang="bg-BG" sz="2000" b="1" dirty="0" smtClean="0">
                <a:solidFill>
                  <a:srgbClr val="006600"/>
                </a:solidFill>
              </a:rPr>
              <a:t>3 000 000 лв.</a:t>
            </a:r>
            <a:endParaRPr lang="bg-BG" sz="2000" dirty="0" smtClean="0">
              <a:solidFill>
                <a:srgbClr val="006600"/>
              </a:solidFill>
            </a:endParaRPr>
          </a:p>
          <a:p>
            <a:pPr marL="585216" lvl="1" indent="0">
              <a:buNone/>
            </a:pPr>
            <a:endParaRPr lang="bg-BG" sz="2000" b="1" dirty="0">
              <a:solidFill>
                <a:schemeClr val="bg2">
                  <a:lumMod val="10000"/>
                </a:schemeClr>
              </a:solidFill>
            </a:endParaRPr>
          </a:p>
          <a:p>
            <a:pPr marL="137160" indent="0">
              <a:buNone/>
            </a:pPr>
            <a:endParaRPr lang="bg-BG" sz="1800" b="1" dirty="0" smtClean="0">
              <a:solidFill>
                <a:srgbClr val="003300"/>
              </a:solidFill>
            </a:endParaRP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2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 Местни </a:t>
            </a:r>
            <a:r>
              <a:rPr lang="bg-BG" sz="2800" dirty="0">
                <a:solidFill>
                  <a:srgbClr val="006600"/>
                </a:solidFill>
              </a:rPr>
              <a:t>дейности </a:t>
            </a:r>
            <a:r>
              <a:rPr lang="bg-BG" sz="2800" dirty="0" smtClean="0">
                <a:solidFill>
                  <a:srgbClr val="006600"/>
                </a:solidFill>
              </a:rPr>
              <a:t/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Бюджетни взаимоотношения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Трансфери между бюджети – получени трансфери по уточнен план </a:t>
            </a:r>
          </a:p>
          <a:p>
            <a:pPr marL="137160" indent="0"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 1 504 354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 </a:t>
            </a:r>
            <a:r>
              <a:rPr lang="bg-BG" sz="2000" b="1" dirty="0" smtClean="0">
                <a:solidFill>
                  <a:srgbClr val="006600"/>
                </a:solidFill>
              </a:rPr>
              <a:t>1 466 535 лв.</a:t>
            </a:r>
          </a:p>
          <a:p>
            <a:pPr marL="137160" indent="0"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 marL="137160" indent="0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    </a:t>
            </a:r>
            <a:r>
              <a:rPr lang="bg-BG" sz="2000" dirty="0" smtClean="0">
                <a:solidFill>
                  <a:srgbClr val="006600"/>
                </a:solidFill>
              </a:rPr>
              <a:t>Трансфери между бюджети – предоставени трансфери по план      </a:t>
            </a:r>
          </a:p>
          <a:p>
            <a:pPr marL="137160" indent="0">
              <a:buNone/>
            </a:pPr>
            <a:r>
              <a:rPr lang="bg-BG" sz="2000" dirty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     -</a:t>
            </a:r>
            <a:r>
              <a:rPr lang="bg-BG" sz="2000" b="1" dirty="0" smtClean="0">
                <a:solidFill>
                  <a:srgbClr val="006600"/>
                </a:solidFill>
              </a:rPr>
              <a:t>210 906 лв.</a:t>
            </a:r>
            <a:r>
              <a:rPr lang="bg-BG" sz="2000" dirty="0" smtClean="0">
                <a:solidFill>
                  <a:srgbClr val="006600"/>
                </a:solidFill>
              </a:rPr>
              <a:t> и по отчет </a:t>
            </a:r>
            <a:r>
              <a:rPr lang="bg-BG" sz="2000" b="1" dirty="0" smtClean="0">
                <a:solidFill>
                  <a:srgbClr val="006600"/>
                </a:solidFill>
              </a:rPr>
              <a:t>-204 473 лв.</a:t>
            </a:r>
          </a:p>
          <a:p>
            <a:pPr marL="137160" indent="0"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 marL="137160" indent="0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    </a:t>
            </a:r>
            <a:r>
              <a:rPr lang="bg-BG" sz="2000" dirty="0" smtClean="0">
                <a:solidFill>
                  <a:srgbClr val="006600"/>
                </a:solidFill>
              </a:rPr>
              <a:t>Трансфери между бюджети и сметки за средства от ЕС –  предоставени   </a:t>
            </a:r>
          </a:p>
          <a:p>
            <a:pPr marL="137160" indent="0">
              <a:buNone/>
            </a:pPr>
            <a:r>
              <a:rPr lang="bg-BG" sz="2000" dirty="0" smtClean="0">
                <a:solidFill>
                  <a:srgbClr val="006600"/>
                </a:solidFill>
              </a:rPr>
              <a:t>      трансфери по план </a:t>
            </a:r>
            <a:r>
              <a:rPr lang="bg-BG" sz="2000" b="1" dirty="0" smtClean="0">
                <a:solidFill>
                  <a:srgbClr val="006600"/>
                </a:solidFill>
              </a:rPr>
              <a:t>-4 996 798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</a:t>
            </a:r>
            <a:r>
              <a:rPr lang="bg-BG" sz="2000" b="1" dirty="0" smtClean="0">
                <a:solidFill>
                  <a:srgbClr val="006600"/>
                </a:solidFill>
              </a:rPr>
              <a:t>  –2 107 377 лв.</a:t>
            </a:r>
          </a:p>
          <a:p>
            <a:pPr marL="137160" indent="0"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 marL="137160" indent="0"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6600"/>
                </a:solidFill>
              </a:rPr>
              <a:t>    </a:t>
            </a:r>
            <a:r>
              <a:rPr lang="bg-BG" sz="2000" dirty="0" smtClean="0">
                <a:solidFill>
                  <a:srgbClr val="006600"/>
                </a:solidFill>
              </a:rPr>
              <a:t>Трансфери от/за държавни предприятия, включени в консолидираната </a:t>
            </a:r>
          </a:p>
          <a:p>
            <a:pPr marL="137160" indent="0">
              <a:buNone/>
            </a:pPr>
            <a:r>
              <a:rPr lang="bg-BG" sz="2000" dirty="0" smtClean="0">
                <a:solidFill>
                  <a:srgbClr val="006600"/>
                </a:solidFill>
              </a:rPr>
              <a:t>      фискална програма - ПУДООС – получени трансфери по план и по отчет </a:t>
            </a:r>
          </a:p>
          <a:p>
            <a:pPr marL="137160" indent="0">
              <a:buNone/>
            </a:pPr>
            <a:r>
              <a:rPr lang="bg-BG" sz="2000" dirty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    </a:t>
            </a:r>
            <a:r>
              <a:rPr lang="bg-BG" sz="2000" b="1" dirty="0" smtClean="0">
                <a:solidFill>
                  <a:srgbClr val="006600"/>
                </a:solidFill>
              </a:rPr>
              <a:t> </a:t>
            </a:r>
            <a:r>
              <a:rPr lang="bg-BG" sz="2000" dirty="0" smtClean="0">
                <a:solidFill>
                  <a:srgbClr val="006600"/>
                </a:solidFill>
              </a:rPr>
              <a:t>в размер на </a:t>
            </a:r>
            <a:r>
              <a:rPr lang="bg-BG" sz="2000" b="1" dirty="0" smtClean="0">
                <a:solidFill>
                  <a:srgbClr val="006600"/>
                </a:solidFill>
              </a:rPr>
              <a:t>34 390 лв. </a:t>
            </a:r>
          </a:p>
          <a:p>
            <a:pPr marL="137160" indent="0"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</a:t>
            </a: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Временни безлихвени заеми между бюджети и сметки за средства от ЕС по план</a:t>
            </a:r>
            <a:r>
              <a:rPr lang="bg-BG" sz="2000" b="1" dirty="0" smtClean="0">
                <a:solidFill>
                  <a:srgbClr val="006600"/>
                </a:solidFill>
              </a:rPr>
              <a:t> -3 097 407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</a:t>
            </a:r>
            <a:r>
              <a:rPr lang="bg-BG" sz="2000" b="1" dirty="0" smtClean="0">
                <a:solidFill>
                  <a:srgbClr val="006600"/>
                </a:solidFill>
              </a:rPr>
              <a:t> -1 520 814 лв.</a:t>
            </a:r>
          </a:p>
          <a:p>
            <a:pPr marL="137160" lvl="0" indent="0">
              <a:buClr>
                <a:prstClr val="black">
                  <a:shade val="95000"/>
                </a:prstClr>
              </a:buClr>
              <a:buNone/>
            </a:pPr>
            <a:endParaRPr lang="bg-BG" sz="2000" dirty="0">
              <a:solidFill>
                <a:srgbClr val="006600"/>
              </a:solidFill>
            </a:endParaRPr>
          </a:p>
          <a:p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837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Приходна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 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Местни </a:t>
            </a:r>
            <a:r>
              <a:rPr lang="bg-BG" sz="2800" dirty="0">
                <a:solidFill>
                  <a:srgbClr val="006600"/>
                </a:solidFill>
              </a:rPr>
              <a:t>дейности</a:t>
            </a:r>
            <a:br>
              <a:rPr lang="bg-BG" sz="2800" dirty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Финансиране на бюджетното салдо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709160"/>
          </a:xfrm>
        </p:spPr>
        <p:txBody>
          <a:bodyPr>
            <a:normAutofit fontScale="92500" lnSpcReduction="20000"/>
          </a:bodyPr>
          <a:lstStyle/>
          <a:p>
            <a:pPr marL="137160" lvl="0" indent="0">
              <a:buClr>
                <a:prstClr val="black">
                  <a:shade val="95000"/>
                </a:prstClr>
              </a:buClr>
              <a:buNone/>
            </a:pPr>
            <a:endParaRPr lang="bg-BG" sz="1500" dirty="0">
              <a:solidFill>
                <a:srgbClr val="F0FEF8">
                  <a:lumMod val="10000"/>
                </a:srgbClr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Предоставена възмездна финансова помощ по план и отчет: </a:t>
            </a:r>
            <a:r>
              <a:rPr lang="bg-BG" sz="2000" b="1" dirty="0" smtClean="0">
                <a:solidFill>
                  <a:srgbClr val="006600"/>
                </a:solidFill>
              </a:rPr>
              <a:t>-428 083 лв.</a:t>
            </a:r>
          </a:p>
          <a:p>
            <a:pPr lvl="0">
              <a:buClr>
                <a:prstClr val="black">
                  <a:shade val="95000"/>
                </a:prstClr>
              </a:buClr>
              <a:buFont typeface="Wingdings" pitchFamily="2" charset="2"/>
              <a:buChar char="Ø"/>
            </a:pPr>
            <a:endParaRPr lang="bg-BG" sz="2000" dirty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Заеми от банки и други лица в страната по уточнен план са</a:t>
            </a:r>
            <a:r>
              <a:rPr lang="bg-BG" sz="2000" b="1" dirty="0" smtClean="0">
                <a:solidFill>
                  <a:srgbClr val="006600"/>
                </a:solidFill>
              </a:rPr>
              <a:t> 8  447 842 лв. </a:t>
            </a:r>
            <a:r>
              <a:rPr lang="bg-BG" sz="2000" dirty="0" smtClean="0">
                <a:solidFill>
                  <a:srgbClr val="006600"/>
                </a:solidFill>
              </a:rPr>
              <a:t>По отчет са </a:t>
            </a:r>
            <a:r>
              <a:rPr lang="bg-BG" sz="2000" b="1" dirty="0" smtClean="0">
                <a:solidFill>
                  <a:srgbClr val="006600"/>
                </a:solidFill>
              </a:rPr>
              <a:t>823 742 лв. </a:t>
            </a:r>
            <a:r>
              <a:rPr lang="bg-BG" sz="2000" dirty="0" smtClean="0">
                <a:solidFill>
                  <a:srgbClr val="006600"/>
                </a:solidFill>
              </a:rPr>
              <a:t>и включват получени заеми в размер на</a:t>
            </a:r>
            <a:r>
              <a:rPr lang="bg-BG" sz="2000" b="1" dirty="0" smtClean="0">
                <a:solidFill>
                  <a:srgbClr val="006600"/>
                </a:solidFill>
              </a:rPr>
              <a:t> </a:t>
            </a:r>
            <a:endParaRPr lang="en-US" sz="2000" b="1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  <a:buNone/>
            </a:pPr>
            <a:r>
              <a:rPr lang="en-US" sz="2000" b="1" dirty="0" smtClean="0">
                <a:solidFill>
                  <a:srgbClr val="006600"/>
                </a:solidFill>
              </a:rPr>
              <a:t>       </a:t>
            </a:r>
            <a:r>
              <a:rPr lang="bg-BG" sz="2000" b="1" dirty="0" smtClean="0">
                <a:solidFill>
                  <a:srgbClr val="006600"/>
                </a:solidFill>
              </a:rPr>
              <a:t>2 008 500 лв. </a:t>
            </a:r>
            <a:r>
              <a:rPr lang="bg-BG" sz="2000" dirty="0" smtClean="0">
                <a:solidFill>
                  <a:srgbClr val="006600"/>
                </a:solidFill>
              </a:rPr>
              <a:t>и погашения по заеми в размер на</a:t>
            </a:r>
            <a:r>
              <a:rPr lang="bg-BG" sz="2000" b="1" dirty="0" smtClean="0">
                <a:solidFill>
                  <a:srgbClr val="006600"/>
                </a:solidFill>
              </a:rPr>
              <a:t>  -1 184 758 лв.</a:t>
            </a:r>
          </a:p>
          <a:p>
            <a:pPr lvl="0">
              <a:buClr>
                <a:prstClr val="black">
                  <a:shade val="95000"/>
                </a:prstClr>
              </a:buClr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Събрани средства и извършени плащания за сметка на други бюджети, сметки и фондове /нето/ по отчет са</a:t>
            </a:r>
            <a:r>
              <a:rPr lang="bg-BG" sz="2000" b="1" dirty="0" smtClean="0">
                <a:solidFill>
                  <a:srgbClr val="006600"/>
                </a:solidFill>
              </a:rPr>
              <a:t> -117 446 лв.</a:t>
            </a:r>
          </a:p>
          <a:p>
            <a:pPr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Друго финансиране /нето/ - по уточнен план</a:t>
            </a:r>
            <a:r>
              <a:rPr lang="bg-BG" sz="2000" b="1" dirty="0" smtClean="0">
                <a:solidFill>
                  <a:srgbClr val="006600"/>
                </a:solidFill>
              </a:rPr>
              <a:t> -224 430 лв. </a:t>
            </a:r>
            <a:r>
              <a:rPr lang="bg-BG" sz="2000" dirty="0" smtClean="0">
                <a:solidFill>
                  <a:srgbClr val="006600"/>
                </a:solidFill>
              </a:rPr>
              <a:t>и по отчет</a:t>
            </a:r>
          </a:p>
          <a:p>
            <a:pPr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 -406 204 лв. </a:t>
            </a:r>
          </a:p>
          <a:p>
            <a:pPr>
              <a:buNone/>
            </a:pPr>
            <a:endParaRPr lang="bg-BG" sz="20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6600"/>
                </a:solidFill>
              </a:rPr>
              <a:t>Наличността на паричните средства в частта местни дейности е</a:t>
            </a:r>
          </a:p>
          <a:p>
            <a:pPr>
              <a:buNone/>
            </a:pPr>
            <a:r>
              <a:rPr lang="bg-BG" sz="2000" b="1" dirty="0" smtClean="0">
                <a:solidFill>
                  <a:srgbClr val="006600"/>
                </a:solidFill>
              </a:rPr>
              <a:t>       5 343 349 лв. </a:t>
            </a:r>
            <a:r>
              <a:rPr lang="bg-BG" sz="2000" dirty="0" smtClean="0">
                <a:solidFill>
                  <a:srgbClr val="006600"/>
                </a:solidFill>
              </a:rPr>
              <a:t>в началото на 2019 г. и преходен остатък в края на 2019 г. в размер на</a:t>
            </a:r>
            <a:r>
              <a:rPr lang="bg-BG" sz="2000" b="1" dirty="0" smtClean="0">
                <a:solidFill>
                  <a:srgbClr val="006600"/>
                </a:solidFill>
              </a:rPr>
              <a:t>  9 117 755 лв.</a:t>
            </a:r>
            <a:r>
              <a:rPr lang="bg-BG" sz="2000" dirty="0" smtClean="0">
                <a:solidFill>
                  <a:srgbClr val="006600"/>
                </a:solidFill>
              </a:rPr>
              <a:t>, отразен със знак /-/ в отчета за касово изпълнение на бюджета.</a:t>
            </a:r>
          </a:p>
          <a:p>
            <a:pPr lvl="0">
              <a:buClr>
                <a:prstClr val="black">
                  <a:shade val="95000"/>
                </a:prstClr>
              </a:buClr>
              <a:buNone/>
            </a:pPr>
            <a:endParaRPr lang="bg-BG" sz="2000" dirty="0">
              <a:solidFill>
                <a:srgbClr val="F0FEF8">
                  <a:lumMod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5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559096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Разходна </a:t>
            </a:r>
            <a:r>
              <a:rPr lang="bg-BG" sz="2800" dirty="0">
                <a:solidFill>
                  <a:srgbClr val="006600"/>
                </a:solidFill>
              </a:rPr>
              <a:t>част на </a:t>
            </a:r>
            <a:r>
              <a:rPr lang="bg-BG" sz="2800" dirty="0" smtClean="0">
                <a:solidFill>
                  <a:srgbClr val="006600"/>
                </a:solidFill>
              </a:rPr>
              <a:t>бюджета</a:t>
            </a:r>
            <a:br>
              <a:rPr lang="bg-BG" sz="2800" dirty="0" smtClean="0">
                <a:solidFill>
                  <a:srgbClr val="006600"/>
                </a:solidFill>
              </a:rPr>
            </a:br>
            <a:r>
              <a:rPr lang="bg-BG" sz="2800" dirty="0" smtClean="0">
                <a:solidFill>
                  <a:srgbClr val="006600"/>
                </a:solidFill>
              </a:rPr>
              <a:t>Изпълнение на разходите по  делегирани отговорности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772020"/>
              </p:ext>
            </p:extLst>
          </p:nvPr>
        </p:nvGraphicFramePr>
        <p:xfrm>
          <a:off x="457200" y="1916832"/>
          <a:ext cx="8229600" cy="3746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8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/>
                          <a:ea typeface="Times New Roman"/>
                        </a:rPr>
                        <a:t>% </a:t>
                      </a:r>
                      <a:r>
                        <a:rPr lang="bg-BG" sz="1800" dirty="0">
                          <a:effectLst/>
                          <a:latin typeface="Times New Roman"/>
                          <a:ea typeface="Times New Roman"/>
                        </a:rPr>
                        <a:t>на изпълнение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56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държавни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дейности     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44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904 659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40 919 538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91,13%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6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aseline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aseline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aseline="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т.ч.: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дофинансирани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1 375 259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1 188 201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86,40%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567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местни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33 918 172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21 880 739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   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64,51%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40160"/>
          </a:xfrm>
        </p:spPr>
        <p:txBody>
          <a:bodyPr>
            <a:no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3200" dirty="0">
                <a:solidFill>
                  <a:srgbClr val="006600"/>
                </a:solidFill>
              </a:rPr>
            </a:br>
            <a:r>
              <a:rPr lang="bg-BG" sz="3200" dirty="0">
                <a:solidFill>
                  <a:srgbClr val="006600"/>
                </a:solidFill>
              </a:rPr>
              <a:t>Изпълнение на разходите по  делегирани </a:t>
            </a:r>
            <a:r>
              <a:rPr lang="bg-BG" sz="3200" dirty="0" smtClean="0">
                <a:solidFill>
                  <a:srgbClr val="006600"/>
                </a:solidFill>
              </a:rPr>
              <a:t>отговорности</a:t>
            </a:r>
            <a:endParaRPr lang="bg-BG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3139051"/>
              </p:ext>
            </p:extLst>
          </p:nvPr>
        </p:nvGraphicFramePr>
        <p:xfrm>
          <a:off x="395536" y="1772816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34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400" dirty="0">
                <a:solidFill>
                  <a:srgbClr val="006600"/>
                </a:solidFill>
              </a:rPr>
              <a:t>Разходна част на бюджета</a:t>
            </a:r>
            <a:endParaRPr lang="bg-BG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С политиките по разходите са осигурени дейностите по образование</a:t>
            </a:r>
            <a:r>
              <a:rPr lang="ru-RU" sz="2400" b="1" dirty="0">
                <a:solidFill>
                  <a:srgbClr val="006600"/>
                </a:solidFill>
              </a:rPr>
              <a:t>, здравеопазване, </a:t>
            </a:r>
            <a:r>
              <a:rPr lang="ru-RU" sz="2400" b="1" dirty="0" smtClean="0">
                <a:solidFill>
                  <a:srgbClr val="006600"/>
                </a:solidFill>
              </a:rPr>
              <a:t>социално осигуряване, подпомагане и грижи, </a:t>
            </a:r>
            <a:r>
              <a:rPr lang="ru-RU" sz="2400" b="1" dirty="0">
                <a:solidFill>
                  <a:srgbClr val="006600"/>
                </a:solidFill>
              </a:rPr>
              <a:t>благоустрояване, </a:t>
            </a:r>
            <a:r>
              <a:rPr lang="ru-RU" sz="2400" b="1" dirty="0" smtClean="0">
                <a:solidFill>
                  <a:srgbClr val="006600"/>
                </a:solidFill>
              </a:rPr>
              <a:t>опазване на околната среда, култура</a:t>
            </a:r>
            <a:r>
              <a:rPr lang="ru-RU" sz="2400" b="1" dirty="0">
                <a:solidFill>
                  <a:srgbClr val="006600"/>
                </a:solidFill>
              </a:rPr>
              <a:t>, спорт и други</a:t>
            </a:r>
            <a:r>
              <a:rPr lang="ru-RU" sz="2400" b="1" dirty="0" smtClean="0">
                <a:solidFill>
                  <a:srgbClr val="006600"/>
                </a:solidFill>
              </a:rPr>
              <a:t>.</a:t>
            </a:r>
          </a:p>
          <a:p>
            <a:pPr marL="137160" indent="0"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 </a:t>
            </a:r>
            <a:endParaRPr lang="ru-RU" sz="2400" b="1" dirty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Осигурено е финансирането на текущи и основни ремонти, изграждането </a:t>
            </a:r>
            <a:r>
              <a:rPr lang="ru-RU" sz="2400" b="1" dirty="0">
                <a:solidFill>
                  <a:srgbClr val="006600"/>
                </a:solidFill>
              </a:rPr>
              <a:t>на нови инфраструктурни проекти </a:t>
            </a:r>
            <a:r>
              <a:rPr lang="ru-RU" sz="2400" b="1" dirty="0" smtClean="0">
                <a:solidFill>
                  <a:srgbClr val="006600"/>
                </a:solidFill>
              </a:rPr>
              <a:t>за подобряване на качеството на жизнената </a:t>
            </a:r>
            <a:r>
              <a:rPr lang="ru-RU" sz="2400" b="1" dirty="0">
                <a:solidFill>
                  <a:srgbClr val="006600"/>
                </a:solidFill>
              </a:rPr>
              <a:t>среда, </a:t>
            </a:r>
            <a:r>
              <a:rPr lang="ru-RU" sz="2400" b="1" dirty="0" smtClean="0">
                <a:solidFill>
                  <a:srgbClr val="006600"/>
                </a:solidFill>
              </a:rPr>
              <a:t>зоните </a:t>
            </a:r>
            <a:r>
              <a:rPr lang="ru-RU" sz="2400" b="1" dirty="0">
                <a:solidFill>
                  <a:srgbClr val="006600"/>
                </a:solidFill>
              </a:rPr>
              <a:t>за </a:t>
            </a:r>
            <a:r>
              <a:rPr lang="ru-RU" sz="2400" b="1" dirty="0" smtClean="0">
                <a:solidFill>
                  <a:srgbClr val="006600"/>
                </a:solidFill>
              </a:rPr>
              <a:t>отдих, спорт </a:t>
            </a:r>
            <a:r>
              <a:rPr lang="ru-RU" sz="2400" b="1" dirty="0">
                <a:solidFill>
                  <a:srgbClr val="006600"/>
                </a:solidFill>
              </a:rPr>
              <a:t>и </a:t>
            </a:r>
            <a:r>
              <a:rPr lang="ru-RU" sz="2400" b="1" dirty="0" smtClean="0">
                <a:solidFill>
                  <a:srgbClr val="006600"/>
                </a:solidFill>
              </a:rPr>
              <a:t>други.</a:t>
            </a:r>
            <a:endParaRPr lang="bg-BG" sz="2400" b="1" dirty="0">
              <a:solidFill>
                <a:srgbClr val="0066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>
                <a:solidFill>
                  <a:schemeClr val="tx2"/>
                </a:solidFill>
              </a:rPr>
              <a:t>ОБЩИНА ВРАЦА</a:t>
            </a:r>
          </a:p>
        </p:txBody>
      </p:sp>
    </p:spTree>
    <p:extLst>
      <p:ext uri="{BB962C8B-B14F-4D97-AF65-F5344CB8AC3E}">
        <p14:creationId xmlns:p14="http://schemas.microsoft.com/office/powerpoint/2010/main" val="1880376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bg-BG" sz="4400" dirty="0">
                <a:solidFill>
                  <a:srgbClr val="006600"/>
                </a:solidFill>
              </a:rPr>
              <a:t>Разходна част на </a:t>
            </a:r>
            <a:r>
              <a:rPr lang="bg-BG" sz="4400" dirty="0" smtClean="0">
                <a:solidFill>
                  <a:srgbClr val="006600"/>
                </a:solidFill>
              </a:rPr>
              <a:t>бюджета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435280" cy="576064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Предоставени обезщетения и помощи от собствени приходи по решения на Общински съвет – Враца: </a:t>
            </a:r>
            <a:r>
              <a:rPr lang="bg-BG" sz="1600" dirty="0" smtClean="0">
                <a:solidFill>
                  <a:srgbClr val="006600"/>
                </a:solidFill>
              </a:rPr>
              <a:t> </a:t>
            </a:r>
            <a:r>
              <a:rPr lang="bg-BG" sz="1600" b="1" dirty="0" smtClean="0">
                <a:solidFill>
                  <a:srgbClr val="006600"/>
                </a:solidFill>
              </a:rPr>
              <a:t>234 900 лв.</a:t>
            </a:r>
            <a:r>
              <a:rPr lang="bg-BG" sz="1600" dirty="0" smtClean="0">
                <a:solidFill>
                  <a:srgbClr val="006600"/>
                </a:solidFill>
              </a:rPr>
              <a:t>,</a:t>
            </a:r>
            <a:r>
              <a:rPr lang="bg-BG" sz="1600" b="1" dirty="0" smtClean="0">
                <a:solidFill>
                  <a:srgbClr val="006600"/>
                </a:solidFill>
              </a:rPr>
              <a:t> </a:t>
            </a:r>
            <a:r>
              <a:rPr lang="bg-BG" sz="1600" dirty="0" smtClean="0">
                <a:solidFill>
                  <a:srgbClr val="006600"/>
                </a:solidFill>
              </a:rPr>
              <a:t>в </a:t>
            </a:r>
            <a:r>
              <a:rPr lang="bg-BG" sz="1600" dirty="0">
                <a:solidFill>
                  <a:srgbClr val="006600"/>
                </a:solidFill>
              </a:rPr>
              <a:t>това число:</a:t>
            </a: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утвърдения фонд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100 000 лв. </a:t>
            </a:r>
            <a:r>
              <a:rPr lang="bg-BG" sz="1600" dirty="0" smtClean="0">
                <a:solidFill>
                  <a:srgbClr val="006600"/>
                </a:solidFill>
              </a:rPr>
              <a:t>за еднократно подпомагане с целева финансова помощ от 300 </a:t>
            </a:r>
            <a:r>
              <a:rPr lang="bg-BG" sz="1600" dirty="0">
                <a:solidFill>
                  <a:srgbClr val="006600"/>
                </a:solidFill>
              </a:rPr>
              <a:t>лв. за новородено дете, жител на Община Враца и по </a:t>
            </a:r>
            <a:r>
              <a:rPr lang="bg-BG" sz="1600" dirty="0" smtClean="0">
                <a:solidFill>
                  <a:srgbClr val="006600"/>
                </a:solidFill>
              </a:rPr>
              <a:t>350 </a:t>
            </a:r>
            <a:r>
              <a:rPr lang="bg-BG" sz="1600" dirty="0">
                <a:solidFill>
                  <a:srgbClr val="006600"/>
                </a:solidFill>
              </a:rPr>
              <a:t>лв. за новородени близнаци, жители на Община </a:t>
            </a:r>
            <a:r>
              <a:rPr lang="bg-BG" sz="1600" dirty="0" smtClean="0">
                <a:solidFill>
                  <a:srgbClr val="006600"/>
                </a:solidFill>
              </a:rPr>
              <a:t>Враца са предоставени </a:t>
            </a:r>
            <a:r>
              <a:rPr lang="bg-BG" sz="1600" b="1" dirty="0" smtClean="0">
                <a:solidFill>
                  <a:srgbClr val="006600"/>
                </a:solidFill>
              </a:rPr>
              <a:t>105 100 лв</a:t>
            </a:r>
            <a:r>
              <a:rPr lang="bg-BG" sz="1600" dirty="0" smtClean="0">
                <a:solidFill>
                  <a:srgbClr val="006600"/>
                </a:solidFill>
              </a:rPr>
              <a:t>.;</a:t>
            </a:r>
            <a:endParaRPr lang="bg-BG" sz="1600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утвърдените средства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5 000 лв. </a:t>
            </a:r>
            <a:r>
              <a:rPr lang="bg-BG" sz="1600" dirty="0" smtClean="0">
                <a:solidFill>
                  <a:srgbClr val="006600"/>
                </a:solidFill>
              </a:rPr>
              <a:t>за </a:t>
            </a:r>
            <a:r>
              <a:rPr lang="bg-BG" sz="1600" dirty="0">
                <a:solidFill>
                  <a:srgbClr val="006600"/>
                </a:solidFill>
              </a:rPr>
              <a:t>помощи за подпомагане на разходите за погребения са предоставени </a:t>
            </a:r>
            <a:r>
              <a:rPr lang="bg-BG" sz="1600" b="1" dirty="0" smtClean="0">
                <a:solidFill>
                  <a:srgbClr val="006600"/>
                </a:solidFill>
              </a:rPr>
              <a:t>1 128 лв</a:t>
            </a:r>
            <a:r>
              <a:rPr lang="bg-BG" sz="1600" dirty="0">
                <a:solidFill>
                  <a:srgbClr val="006600"/>
                </a:solidFill>
              </a:rPr>
              <a:t>.;</a:t>
            </a: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средствата за помощи по утвърдени правила на постоянната комисия по здравеопазване и социални дейности към Общински съвет </a:t>
            </a:r>
            <a:r>
              <a:rPr lang="bg-BG" sz="1600" dirty="0" smtClean="0">
                <a:solidFill>
                  <a:srgbClr val="006600"/>
                </a:solidFill>
              </a:rPr>
              <a:t>- Враца </a:t>
            </a:r>
            <a:r>
              <a:rPr lang="bg-BG" sz="1600" dirty="0">
                <a:solidFill>
                  <a:srgbClr val="006600"/>
                </a:solidFill>
              </a:rPr>
              <a:t>общо предоставените средства са </a:t>
            </a:r>
            <a:r>
              <a:rPr lang="bg-BG" sz="1600" b="1" dirty="0" smtClean="0">
                <a:solidFill>
                  <a:srgbClr val="006600"/>
                </a:solidFill>
              </a:rPr>
              <a:t>18 655 лв. </a:t>
            </a:r>
            <a:r>
              <a:rPr lang="bg-BG" sz="1600" dirty="0" smtClean="0">
                <a:solidFill>
                  <a:srgbClr val="006600"/>
                </a:solidFill>
              </a:rPr>
              <a:t>при планирани </a:t>
            </a:r>
            <a:r>
              <a:rPr lang="bg-BG" sz="1600" b="1" dirty="0" smtClean="0">
                <a:solidFill>
                  <a:srgbClr val="006600"/>
                </a:solidFill>
              </a:rPr>
              <a:t>18 655 лв.</a:t>
            </a:r>
            <a:r>
              <a:rPr lang="bg-BG" sz="1600" dirty="0" smtClean="0">
                <a:solidFill>
                  <a:srgbClr val="006600"/>
                </a:solidFill>
              </a:rPr>
              <a:t>;</a:t>
            </a:r>
            <a:endParaRPr lang="bg-BG" sz="1600" b="1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планираните средства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1 345 лв. </a:t>
            </a:r>
            <a:r>
              <a:rPr lang="bg-BG" sz="1600" dirty="0" smtClean="0">
                <a:solidFill>
                  <a:srgbClr val="006600"/>
                </a:solidFill>
              </a:rPr>
              <a:t>за </a:t>
            </a:r>
            <a:r>
              <a:rPr lang="bg-BG" sz="1600" dirty="0">
                <a:solidFill>
                  <a:srgbClr val="006600"/>
                </a:solidFill>
              </a:rPr>
              <a:t>помощи по утвърдени правила за реда и начина за отпускане на еднократна финансова помощ от Общински съвет – Враца на лица, семейства и домакинства от Община Враца, пострадали при бедствия, аварии, пожари и </a:t>
            </a:r>
            <a:r>
              <a:rPr lang="bg-BG" sz="1600" dirty="0" smtClean="0">
                <a:solidFill>
                  <a:srgbClr val="006600"/>
                </a:solidFill>
              </a:rPr>
              <a:t>други </a:t>
            </a:r>
            <a:r>
              <a:rPr lang="bg-BG" sz="1600" dirty="0">
                <a:solidFill>
                  <a:srgbClr val="006600"/>
                </a:solidFill>
              </a:rPr>
              <a:t>са предоставени </a:t>
            </a:r>
            <a:r>
              <a:rPr lang="bg-BG" sz="1600" b="1" dirty="0" smtClean="0">
                <a:solidFill>
                  <a:srgbClr val="006600"/>
                </a:solidFill>
              </a:rPr>
              <a:t>840 </a:t>
            </a:r>
            <a:r>
              <a:rPr lang="bg-BG" sz="1600" b="1" dirty="0">
                <a:solidFill>
                  <a:srgbClr val="006600"/>
                </a:solidFill>
              </a:rPr>
              <a:t>лв</a:t>
            </a:r>
            <a:r>
              <a:rPr lang="bg-BG" sz="1600" dirty="0">
                <a:solidFill>
                  <a:srgbClr val="006600"/>
                </a:solidFill>
              </a:rPr>
              <a:t>.;</a:t>
            </a: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средствата за помощи по утвърден правилник за организацията и реда на общински фонд за асистирана репродукция и лечение на репродуктивни заболявания на семейства и лица, живеещи на семейни начала на територията на Община Враца са предоставени </a:t>
            </a:r>
            <a:r>
              <a:rPr lang="bg-BG" sz="1600" b="1" dirty="0" smtClean="0">
                <a:solidFill>
                  <a:srgbClr val="006600"/>
                </a:solidFill>
              </a:rPr>
              <a:t>41 000 лв</a:t>
            </a:r>
            <a:r>
              <a:rPr lang="bg-BG" sz="1600" dirty="0" smtClean="0">
                <a:solidFill>
                  <a:srgbClr val="006600"/>
                </a:solidFill>
              </a:rPr>
              <a:t>. при уточнен годишен план от </a:t>
            </a:r>
            <a:r>
              <a:rPr lang="bg-BG" sz="1600" b="1" dirty="0" smtClean="0">
                <a:solidFill>
                  <a:srgbClr val="006600"/>
                </a:solidFill>
              </a:rPr>
              <a:t>41 000 лв.</a:t>
            </a:r>
            <a:r>
              <a:rPr lang="bg-BG" sz="1600" dirty="0" smtClean="0">
                <a:solidFill>
                  <a:srgbClr val="006600"/>
                </a:solidFill>
              </a:rPr>
              <a:t>;</a:t>
            </a:r>
            <a:endParaRPr lang="bg-BG" sz="1600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От планираните средства за предоставяне на помощи за безплатни и по намалени цени пътувания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90 000 лв. </a:t>
            </a:r>
            <a:r>
              <a:rPr lang="bg-BG" sz="1600" dirty="0" smtClean="0">
                <a:solidFill>
                  <a:srgbClr val="006600"/>
                </a:solidFill>
              </a:rPr>
              <a:t>са </a:t>
            </a:r>
            <a:r>
              <a:rPr lang="bg-BG" sz="1600" dirty="0">
                <a:solidFill>
                  <a:srgbClr val="006600"/>
                </a:solidFill>
              </a:rPr>
              <a:t>предоставени </a:t>
            </a:r>
            <a:r>
              <a:rPr lang="bg-BG" sz="1600" b="1" dirty="0" smtClean="0">
                <a:solidFill>
                  <a:srgbClr val="006600"/>
                </a:solidFill>
              </a:rPr>
              <a:t>68 177 лв.</a:t>
            </a:r>
          </a:p>
          <a:p>
            <a:pPr marL="13716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Извършените разходи за текущи трансфери, обезщетения и помощи за домакинствата са 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1 086 955 лв.</a:t>
            </a:r>
            <a:r>
              <a:rPr lang="bg-BG" sz="1600" dirty="0" smtClean="0">
                <a:solidFill>
                  <a:srgbClr val="006600"/>
                </a:solidFill>
              </a:rPr>
              <a:t>, или </a:t>
            </a:r>
            <a:r>
              <a:rPr lang="bg-BG" sz="1600" b="1" dirty="0" smtClean="0">
                <a:solidFill>
                  <a:srgbClr val="006600"/>
                </a:solidFill>
              </a:rPr>
              <a:t>96,57%</a:t>
            </a:r>
            <a:r>
              <a:rPr lang="bg-BG" sz="1600" dirty="0" smtClean="0">
                <a:solidFill>
                  <a:srgbClr val="006600"/>
                </a:solidFill>
              </a:rPr>
              <a:t> от год. план 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1 125 566 лв.</a:t>
            </a:r>
            <a:endParaRPr lang="bg-BG" sz="1600" b="1" dirty="0">
              <a:solidFill>
                <a:srgbClr val="006600"/>
              </a:solidFill>
            </a:endParaRPr>
          </a:p>
          <a:p>
            <a:pPr lvl="0">
              <a:buFont typeface="Wingdings" pitchFamily="2" charset="2"/>
              <a:buChar char="Ø"/>
            </a:pPr>
            <a:endParaRPr lang="bg-BG" sz="1600" b="1" dirty="0">
              <a:solidFill>
                <a:schemeClr val="bg2">
                  <a:lumMod val="10000"/>
                </a:schemeClr>
              </a:solidFill>
            </a:endParaRPr>
          </a:p>
          <a:p>
            <a:pPr marL="137160" indent="0">
              <a:buNone/>
            </a:pPr>
            <a:endParaRPr lang="bg-BG" sz="1600" dirty="0">
              <a:solidFill>
                <a:srgbClr val="00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8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dirty="0">
                <a:solidFill>
                  <a:srgbClr val="006600"/>
                </a:solidFill>
              </a:rPr>
              <a:t>Разходна част на бюджета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През </a:t>
            </a:r>
            <a:r>
              <a:rPr lang="bg-BG" sz="1600" dirty="0" smtClean="0">
                <a:solidFill>
                  <a:srgbClr val="006600"/>
                </a:solidFill>
              </a:rPr>
              <a:t>2019 </a:t>
            </a:r>
            <a:r>
              <a:rPr lang="bg-BG" sz="1600" dirty="0">
                <a:solidFill>
                  <a:srgbClr val="006600"/>
                </a:solidFill>
              </a:rPr>
              <a:t>г. предоставените субсидии  за нефинансови предприятия за текуща дейност </a:t>
            </a:r>
            <a:r>
              <a:rPr lang="bg-BG" sz="1600" dirty="0" smtClean="0">
                <a:solidFill>
                  <a:srgbClr val="006600"/>
                </a:solidFill>
              </a:rPr>
              <a:t>са </a:t>
            </a:r>
            <a:r>
              <a:rPr lang="bg-BG" sz="1600" b="1" dirty="0" smtClean="0">
                <a:solidFill>
                  <a:srgbClr val="006600"/>
                </a:solidFill>
              </a:rPr>
              <a:t>823 742 лв</a:t>
            </a:r>
            <a:r>
              <a:rPr lang="bg-BG" sz="1600" dirty="0">
                <a:solidFill>
                  <a:srgbClr val="006600"/>
                </a:solidFill>
              </a:rPr>
              <a:t>. </a:t>
            </a:r>
            <a:endParaRPr lang="bg-BG" sz="1600" b="1" dirty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>
                <a:solidFill>
                  <a:srgbClr val="006600"/>
                </a:solidFill>
              </a:rPr>
              <a:t>По отчет субсидиите на организации с нестопанска цел са </a:t>
            </a:r>
            <a:r>
              <a:rPr lang="bg-BG" sz="1600" dirty="0" smtClean="0">
                <a:solidFill>
                  <a:srgbClr val="006600"/>
                </a:solidFill>
              </a:rPr>
              <a:t>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958 490 лв</a:t>
            </a:r>
            <a:r>
              <a:rPr lang="bg-BG" sz="1600" dirty="0">
                <a:solidFill>
                  <a:srgbClr val="006600"/>
                </a:solidFill>
              </a:rPr>
              <a:t>. в държавни </a:t>
            </a:r>
            <a:r>
              <a:rPr lang="bg-BG" sz="1600" dirty="0" smtClean="0">
                <a:solidFill>
                  <a:srgbClr val="006600"/>
                </a:solidFill>
              </a:rPr>
              <a:t>дейности, </a:t>
            </a:r>
            <a:r>
              <a:rPr lang="bg-BG" sz="1600" b="1" dirty="0" smtClean="0">
                <a:solidFill>
                  <a:srgbClr val="006600"/>
                </a:solidFill>
              </a:rPr>
              <a:t>1 124 547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r>
              <a:rPr lang="bg-BG" sz="1600" dirty="0">
                <a:solidFill>
                  <a:srgbClr val="006600"/>
                </a:solidFill>
              </a:rPr>
              <a:t>в местни дейности  и </a:t>
            </a:r>
            <a:r>
              <a:rPr lang="bg-BG" sz="1600" b="1" dirty="0" smtClean="0">
                <a:solidFill>
                  <a:srgbClr val="006600"/>
                </a:solidFill>
              </a:rPr>
              <a:t>48 951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r>
              <a:rPr lang="bg-BG" sz="1600" dirty="0">
                <a:solidFill>
                  <a:srgbClr val="006600"/>
                </a:solidFill>
              </a:rPr>
              <a:t>за дофинансиране на държавни дейности, </a:t>
            </a:r>
            <a:r>
              <a:rPr lang="bg-BG" sz="1600" dirty="0" smtClean="0">
                <a:solidFill>
                  <a:srgbClr val="006600"/>
                </a:solidFill>
              </a:rPr>
              <a:t>общо 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2 131 988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Предоставените </a:t>
            </a:r>
            <a:r>
              <a:rPr lang="bg-BG" sz="1600" dirty="0">
                <a:solidFill>
                  <a:srgbClr val="006600"/>
                </a:solidFill>
              </a:rPr>
              <a:t>средства по Наредбата за условията, реда и критериите за финансово подпомагане на спортните клубове в Община Враца са в размер </a:t>
            </a:r>
            <a:r>
              <a:rPr lang="bg-BG" sz="1600" b="1" dirty="0" smtClean="0">
                <a:solidFill>
                  <a:srgbClr val="006600"/>
                </a:solidFill>
              </a:rPr>
              <a:t>87 247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За </a:t>
            </a:r>
            <a:r>
              <a:rPr lang="bg-BG" sz="1600" dirty="0">
                <a:solidFill>
                  <a:srgbClr val="006600"/>
                </a:solidFill>
              </a:rPr>
              <a:t>читалищата предоставените субсидии </a:t>
            </a:r>
            <a:r>
              <a:rPr lang="bg-BG" sz="1600" dirty="0" smtClean="0">
                <a:solidFill>
                  <a:srgbClr val="006600"/>
                </a:solidFill>
              </a:rPr>
              <a:t>са </a:t>
            </a:r>
            <a:r>
              <a:rPr lang="bg-BG" sz="1600" b="1" dirty="0" smtClean="0">
                <a:solidFill>
                  <a:srgbClr val="006600"/>
                </a:solidFill>
              </a:rPr>
              <a:t>1 007 441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r>
              <a:rPr lang="bg-BG" sz="1600" dirty="0">
                <a:solidFill>
                  <a:srgbClr val="006600"/>
                </a:solidFill>
              </a:rPr>
              <a:t>при уточнен план от </a:t>
            </a:r>
            <a:r>
              <a:rPr lang="bg-BG" sz="1600" dirty="0" smtClean="0">
                <a:solidFill>
                  <a:srgbClr val="006600"/>
                </a:solidFill>
              </a:rPr>
              <a:t>           </a:t>
            </a:r>
            <a:r>
              <a:rPr lang="bg-BG" sz="1600" b="1" dirty="0" smtClean="0">
                <a:solidFill>
                  <a:srgbClr val="006600"/>
                </a:solidFill>
              </a:rPr>
              <a:t>1 009 695 лв</a:t>
            </a:r>
            <a:r>
              <a:rPr lang="bg-BG" sz="1600" dirty="0">
                <a:solidFill>
                  <a:srgbClr val="006600"/>
                </a:solidFill>
              </a:rPr>
              <a:t>., в това число: от обща субсидия за делегирани от държавата дейности в размер на </a:t>
            </a:r>
            <a:r>
              <a:rPr lang="bg-BG" sz="1600" dirty="0" smtClean="0">
                <a:solidFill>
                  <a:srgbClr val="006600"/>
                </a:solidFill>
              </a:rPr>
              <a:t>958 490 лв. </a:t>
            </a:r>
            <a:r>
              <a:rPr lang="bg-BG" sz="1600" dirty="0">
                <a:solidFill>
                  <a:srgbClr val="006600"/>
                </a:solidFill>
              </a:rPr>
              <a:t>и от собствени приходи предоставените субсидии са </a:t>
            </a:r>
            <a:r>
              <a:rPr lang="bg-BG" sz="1600" dirty="0" smtClean="0">
                <a:solidFill>
                  <a:srgbClr val="006600"/>
                </a:solidFill>
              </a:rPr>
              <a:t>48 951 лв</a:t>
            </a:r>
            <a:r>
              <a:rPr lang="bg-BG" sz="1600" dirty="0">
                <a:solidFill>
                  <a:srgbClr val="006600"/>
                </a:solidFill>
              </a:rPr>
              <a:t>. </a:t>
            </a:r>
            <a:endParaRPr lang="bg-BG" sz="1600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Разходите </a:t>
            </a:r>
            <a:r>
              <a:rPr lang="bg-BG" sz="1600" dirty="0">
                <a:solidFill>
                  <a:srgbClr val="006600"/>
                </a:solidFill>
              </a:rPr>
              <a:t>за членски внос са с </a:t>
            </a:r>
            <a:r>
              <a:rPr lang="bg-BG" sz="1600" dirty="0" smtClean="0">
                <a:solidFill>
                  <a:srgbClr val="006600"/>
                </a:solidFill>
              </a:rPr>
              <a:t>изпълнение в размер на  </a:t>
            </a:r>
            <a:r>
              <a:rPr lang="bg-BG" sz="1600" b="1" dirty="0" smtClean="0">
                <a:solidFill>
                  <a:srgbClr val="006600"/>
                </a:solidFill>
              </a:rPr>
              <a:t>26 313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Разходите </a:t>
            </a:r>
            <a:r>
              <a:rPr lang="bg-BG" sz="1600" dirty="0">
                <a:solidFill>
                  <a:srgbClr val="006600"/>
                </a:solidFill>
              </a:rPr>
              <a:t>за лихви по заеми са </a:t>
            </a:r>
            <a:r>
              <a:rPr lang="bg-BG" sz="1600" b="1" dirty="0" smtClean="0">
                <a:solidFill>
                  <a:srgbClr val="006600"/>
                </a:solidFill>
              </a:rPr>
              <a:t>194 003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Разходите </a:t>
            </a:r>
            <a:r>
              <a:rPr lang="bg-BG" sz="1600" dirty="0">
                <a:solidFill>
                  <a:srgbClr val="006600"/>
                </a:solidFill>
              </a:rPr>
              <a:t>за ученически спорт са </a:t>
            </a:r>
            <a:r>
              <a:rPr lang="bg-BG" sz="1600" b="1" dirty="0" smtClean="0">
                <a:solidFill>
                  <a:srgbClr val="006600"/>
                </a:solidFill>
              </a:rPr>
              <a:t>26 000 лв</a:t>
            </a:r>
            <a:r>
              <a:rPr lang="bg-BG" sz="1600" dirty="0">
                <a:solidFill>
                  <a:srgbClr val="006600"/>
                </a:solidFill>
              </a:rPr>
              <a:t>., за спортно - туристически прояви </a:t>
            </a:r>
            <a:r>
              <a:rPr lang="bg-BG" sz="1600" dirty="0" smtClean="0">
                <a:solidFill>
                  <a:srgbClr val="006600"/>
                </a:solidFill>
              </a:rPr>
              <a:t>       </a:t>
            </a:r>
            <a:r>
              <a:rPr lang="bg-BG" sz="1600" b="1" dirty="0" smtClean="0">
                <a:solidFill>
                  <a:srgbClr val="006600"/>
                </a:solidFill>
              </a:rPr>
              <a:t>19 400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r>
              <a:rPr lang="bg-BG" sz="1600" dirty="0">
                <a:solidFill>
                  <a:srgbClr val="006600"/>
                </a:solidFill>
              </a:rPr>
              <a:t>и за други спортни дейности </a:t>
            </a:r>
            <a:r>
              <a:rPr lang="bg-BG" sz="1600" b="1" dirty="0" smtClean="0">
                <a:solidFill>
                  <a:srgbClr val="006600"/>
                </a:solidFill>
              </a:rPr>
              <a:t>14 500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1600" dirty="0" smtClean="0">
                <a:solidFill>
                  <a:srgbClr val="006600"/>
                </a:solidFill>
              </a:rPr>
              <a:t>Извършените </a:t>
            </a:r>
            <a:r>
              <a:rPr lang="bg-BG" sz="1600" dirty="0">
                <a:solidFill>
                  <a:srgbClr val="006600"/>
                </a:solidFill>
              </a:rPr>
              <a:t>разходи от фонд „Култура” са в размер на </a:t>
            </a:r>
            <a:r>
              <a:rPr lang="bg-BG" sz="1600" b="1" dirty="0" smtClean="0">
                <a:solidFill>
                  <a:srgbClr val="006600"/>
                </a:solidFill>
              </a:rPr>
              <a:t>25 000 лв</a:t>
            </a:r>
            <a:r>
              <a:rPr lang="bg-BG" sz="1600" dirty="0">
                <a:solidFill>
                  <a:srgbClr val="006600"/>
                </a:solidFill>
              </a:rPr>
              <a:t>. </a:t>
            </a:r>
            <a:endParaRPr lang="bg-BG" sz="1600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bg-BG" sz="1600" dirty="0">
              <a:solidFill>
                <a:srgbClr val="0033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52128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Обобщена информация на показателите по икономически елементи</a:t>
            </a:r>
            <a:endParaRPr lang="bg-BG" sz="24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510088"/>
              </p:ext>
            </p:extLst>
          </p:nvPr>
        </p:nvGraphicFramePr>
        <p:xfrm>
          <a:off x="539552" y="1556792"/>
          <a:ext cx="8229600" cy="4917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8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25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17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7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Трудови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39 431 822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37 770 030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77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Издръжка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24 989 460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17 911 121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95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Платени данъци, такси и административни санкции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135 474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80 698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8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Стипендии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381 012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320 622лв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95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Текущи трансфери, обезщетения и помощи за домакинствата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1 125 566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1 086 955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4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за нефинансови предприятия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823 742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823 742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25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на организации с нестопанска цел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2 147 295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2 131 988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529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Разходи за членски внос и участие в нетърговски организации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31 300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26 313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6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Разходи за лихви по заеми в страната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205 910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194 003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25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Капиталови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9 534 343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2 454 805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77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Резерв за непредвидени и неотложни разходи</a:t>
                      </a:r>
                      <a:endParaRPr lang="bg-BG" sz="16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16 907 лв.</a:t>
                      </a:r>
                      <a:endParaRPr lang="bg-BG" sz="16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 лв.</a:t>
                      </a:r>
                      <a:endParaRPr lang="bg-BG" sz="1600" b="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77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Всичко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78 822 831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62 800 277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Структура на </a:t>
            </a:r>
            <a:r>
              <a:rPr lang="bg-BG" sz="2400" dirty="0" smtClean="0">
                <a:solidFill>
                  <a:srgbClr val="006600"/>
                </a:solidFill>
              </a:rPr>
              <a:t>показателите по разходната част на бюджета </a:t>
            </a:r>
            <a:r>
              <a:rPr lang="bg-BG" sz="2400" dirty="0">
                <a:solidFill>
                  <a:srgbClr val="006600"/>
                </a:solidFill>
              </a:rPr>
              <a:t>по икономически елементи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713146"/>
              </p:ext>
            </p:extLst>
          </p:nvPr>
        </p:nvGraphicFramePr>
        <p:xfrm>
          <a:off x="457200" y="1600200"/>
          <a:ext cx="8507288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38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2017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</a:t>
            </a:r>
            <a:r>
              <a:rPr lang="bg-BG" sz="2400" dirty="0" smtClean="0">
                <a:solidFill>
                  <a:srgbClr val="006600"/>
                </a:solidFill>
              </a:rPr>
              <a:t>.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651342"/>
              </p:ext>
            </p:extLst>
          </p:nvPr>
        </p:nvGraphicFramePr>
        <p:xfrm>
          <a:off x="457200" y="1700809"/>
          <a:ext cx="8229600" cy="4680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0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6900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Класификация по ЕБК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2017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2018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 2019 г., в лева</a:t>
                      </a:r>
                      <a:endParaRPr lang="bg-BG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b="1" dirty="0" smtClean="0">
                          <a:solidFill>
                            <a:srgbClr val="006600"/>
                          </a:solidFill>
                        </a:rPr>
                        <a:t>ДЪРЖАВНИ ДЕЙНОСТИ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b="1" dirty="0" smtClean="0">
                          <a:solidFill>
                            <a:srgbClr val="006600"/>
                          </a:solidFill>
                        </a:rPr>
                        <a:t>30 720 563 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b="1" dirty="0" smtClean="0">
                          <a:solidFill>
                            <a:srgbClr val="006600"/>
                          </a:solidFill>
                        </a:rPr>
                        <a:t>35 293 902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b="1" dirty="0" smtClean="0">
                          <a:solidFill>
                            <a:srgbClr val="006600"/>
                          </a:solidFill>
                        </a:rPr>
                        <a:t>39 731 337</a:t>
                      </a:r>
                      <a:endParaRPr lang="bg-BG" sz="16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Общи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държавни служби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1 926 118 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2 003 270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2 666 581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Отбрана и сигурност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307 701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569 185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189 221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Образование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21 811 379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25 363 284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28 417 110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Здравеопазване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1 447 591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1 559 923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1 970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257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9355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Социално осигуряване, подпомагане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и грижи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3 270 095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3 832 381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4 016 997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9355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Култура, спорт, почивни дейности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</a:rPr>
                        <a:t> и религиозно дело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1 544 340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1 760 312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6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1 947 429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4152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Икономически дейности и услуги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413 339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205 547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600" dirty="0" smtClean="0">
                          <a:solidFill>
                            <a:srgbClr val="006600"/>
                          </a:solidFill>
                        </a:rPr>
                        <a:t>523 742</a:t>
                      </a:r>
                      <a:endParaRPr lang="bg-BG" sz="16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2017 </a:t>
            </a:r>
            <a:r>
              <a:rPr lang="bg-BG" sz="2000" dirty="0">
                <a:solidFill>
                  <a:srgbClr val="006600"/>
                </a:solidFill>
              </a:rPr>
              <a:t>г. и </a:t>
            </a:r>
            <a:r>
              <a:rPr lang="bg-BG" sz="2000" dirty="0" smtClean="0">
                <a:solidFill>
                  <a:srgbClr val="006600"/>
                </a:solidFill>
              </a:rPr>
              <a:t>2018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 </a:t>
            </a:r>
            <a:br>
              <a:rPr lang="bg-BG" sz="2000" dirty="0" smtClean="0">
                <a:solidFill>
                  <a:srgbClr val="006600"/>
                </a:solidFill>
              </a:rPr>
            </a:br>
            <a:r>
              <a:rPr lang="bg-BG" sz="2000" dirty="0" smtClean="0">
                <a:solidFill>
                  <a:srgbClr val="006600"/>
                </a:solidFill>
              </a:rPr>
              <a:t>Държавни дейности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230744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4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>
            <a:noAutofit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2017 </a:t>
            </a:r>
            <a:r>
              <a:rPr lang="bg-BG" sz="2000" dirty="0">
                <a:solidFill>
                  <a:srgbClr val="006600"/>
                </a:solidFill>
              </a:rPr>
              <a:t>г. и </a:t>
            </a:r>
            <a:r>
              <a:rPr lang="bg-BG" sz="2000" dirty="0" smtClean="0">
                <a:solidFill>
                  <a:srgbClr val="006600"/>
                </a:solidFill>
              </a:rPr>
              <a:t>2018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396198"/>
              </p:ext>
            </p:extLst>
          </p:nvPr>
        </p:nvGraphicFramePr>
        <p:xfrm>
          <a:off x="457200" y="1196751"/>
          <a:ext cx="8229600" cy="5204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0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4977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Класификация по ЕБК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Отчет</a:t>
                      </a:r>
                      <a:r>
                        <a:rPr lang="bg-BG" sz="1200" baseline="0" dirty="0" smtClean="0"/>
                        <a:t> 2017 г., в лева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Отчет</a:t>
                      </a:r>
                      <a:r>
                        <a:rPr lang="bg-BG" sz="1200" baseline="0" dirty="0" smtClean="0"/>
                        <a:t> 2018 г., в лева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/>
                        <a:t>Отчет 2019 г., в лева</a:t>
                      </a:r>
                      <a:endParaRPr lang="bg-B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МЕСТНИ ДЕЙНОСТИ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17 706 222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18 277 357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21 880 739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943">
                <a:tc>
                  <a:txBody>
                    <a:bodyPr/>
                    <a:lstStyle/>
                    <a:p>
                      <a:r>
                        <a:rPr lang="bg-BG" sz="1200" b="0" dirty="0" smtClean="0">
                          <a:solidFill>
                            <a:srgbClr val="006600"/>
                          </a:solidFill>
                        </a:rPr>
                        <a:t>Местни дейности </a:t>
                      </a:r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без намаление с възстановен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ДДС воден проект и компостираща инсталация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19 106 182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19 238 494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b="1" dirty="0" smtClean="0">
                          <a:solidFill>
                            <a:srgbClr val="006600"/>
                          </a:solidFill>
                        </a:rPr>
                        <a:t>22 102 367</a:t>
                      </a:r>
                      <a:endParaRPr lang="bg-BG" sz="12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Общи държавни служби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1 772 361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1 783 782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2 057 987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Отбрана и сигурност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161 954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156 671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89 238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Образование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2 320 850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2 342 425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2 505 969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Здравеопазване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358 783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558 892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274 035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Социално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осигуряване, подпомагане и грижи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1 378 377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1 466 172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1 576 383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Жилищно строителство, БКС и ООС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6 337 120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5 682 050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7 719 818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550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Възстановен ДДС воден проект и компостираща инсталация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-1 399 960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-961 137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-221 628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31320">
                <a:tc>
                  <a:txBody>
                    <a:bodyPr/>
                    <a:lstStyle/>
                    <a:p>
                      <a:r>
                        <a:rPr lang="bg-BG" sz="1200" b="0" dirty="0" smtClean="0">
                          <a:solidFill>
                            <a:srgbClr val="006600"/>
                          </a:solidFill>
                        </a:rPr>
                        <a:t>Жилищно</a:t>
                      </a:r>
                      <a:r>
                        <a:rPr lang="bg-BG" sz="1200" b="0" baseline="0" dirty="0" smtClean="0">
                          <a:solidFill>
                            <a:srgbClr val="006600"/>
                          </a:solidFill>
                        </a:rPr>
                        <a:t> строителство, БКС и  ООС 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без намаление с възстановен ДДС воден проект и компостираща инсталация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7 737 080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6 643 187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2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7 941 446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0849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Култура, спорт, почивни дейности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и религиозно дело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2 330 775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3 631 372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3 496 031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Икономически дейности и услуги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2 913 171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2 457 974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3 954 763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7356">
                <a:tc>
                  <a:txBody>
                    <a:bodyPr/>
                    <a:lstStyle/>
                    <a:p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Разходи некласифицирани</a:t>
                      </a:r>
                      <a:r>
                        <a:rPr lang="bg-BG" sz="1200" baseline="0" dirty="0" smtClean="0">
                          <a:solidFill>
                            <a:srgbClr val="006600"/>
                          </a:solidFill>
                        </a:rPr>
                        <a:t> в другите функции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132 831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198 019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dirty="0" smtClean="0">
                          <a:solidFill>
                            <a:srgbClr val="006600"/>
                          </a:solidFill>
                        </a:rPr>
                        <a:t>206 515</a:t>
                      </a:r>
                      <a:endParaRPr lang="bg-BG" sz="12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62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2017 </a:t>
            </a:r>
            <a:r>
              <a:rPr lang="bg-BG" sz="2000" dirty="0">
                <a:solidFill>
                  <a:srgbClr val="006600"/>
                </a:solidFill>
              </a:rPr>
              <a:t>г. и </a:t>
            </a:r>
            <a:r>
              <a:rPr lang="bg-BG" sz="2000" dirty="0" smtClean="0">
                <a:solidFill>
                  <a:srgbClr val="006600"/>
                </a:solidFill>
              </a:rPr>
              <a:t>2018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 </a:t>
            </a:r>
            <a:r>
              <a:rPr lang="bg-BG" sz="2000" dirty="0">
                <a:solidFill>
                  <a:srgbClr val="006600"/>
                </a:solidFill>
              </a:rPr>
              <a:t/>
            </a:r>
            <a:br>
              <a:rPr lang="bg-BG" sz="2000" dirty="0">
                <a:solidFill>
                  <a:srgbClr val="006600"/>
                </a:solidFill>
              </a:rPr>
            </a:br>
            <a:r>
              <a:rPr lang="bg-BG" sz="2000" dirty="0">
                <a:solidFill>
                  <a:srgbClr val="006600"/>
                </a:solidFill>
              </a:rPr>
              <a:t>М</a:t>
            </a:r>
            <a:r>
              <a:rPr lang="bg-BG" sz="2000" dirty="0" smtClean="0">
                <a:solidFill>
                  <a:srgbClr val="006600"/>
                </a:solidFill>
              </a:rPr>
              <a:t>естни дейности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392402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44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400" dirty="0" smtClean="0">
                <a:solidFill>
                  <a:srgbClr val="006600"/>
                </a:solidFill>
              </a:rPr>
              <a:t>2019 </a:t>
            </a:r>
            <a:r>
              <a:rPr lang="bg-BG" sz="2400" dirty="0">
                <a:solidFill>
                  <a:srgbClr val="006600"/>
                </a:solidFill>
              </a:rPr>
              <a:t>г. спрямо </a:t>
            </a:r>
            <a:r>
              <a:rPr lang="bg-BG" sz="2400" dirty="0" smtClean="0">
                <a:solidFill>
                  <a:srgbClr val="006600"/>
                </a:solidFill>
              </a:rPr>
              <a:t>2017 </a:t>
            </a:r>
            <a:r>
              <a:rPr lang="bg-BG" sz="2400" dirty="0">
                <a:solidFill>
                  <a:srgbClr val="006600"/>
                </a:solidFill>
              </a:rPr>
              <a:t>г. и </a:t>
            </a:r>
            <a:r>
              <a:rPr lang="bg-BG" sz="2400" dirty="0" smtClean="0">
                <a:solidFill>
                  <a:srgbClr val="006600"/>
                </a:solidFill>
              </a:rPr>
              <a:t>2018 </a:t>
            </a:r>
            <a:r>
              <a:rPr lang="bg-BG" sz="2400" dirty="0">
                <a:solidFill>
                  <a:srgbClr val="006600"/>
                </a:solidFill>
              </a:rPr>
              <a:t>г.:</a:t>
            </a:r>
            <a:endParaRPr lang="bg-BG" sz="24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162085"/>
              </p:ext>
            </p:extLst>
          </p:nvPr>
        </p:nvGraphicFramePr>
        <p:xfrm>
          <a:off x="457200" y="1700807"/>
          <a:ext cx="8229600" cy="453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0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4208">
                <a:tc>
                  <a:txBody>
                    <a:bodyPr/>
                    <a:lstStyle/>
                    <a:p>
                      <a:pPr algn="ctr"/>
                      <a:endParaRPr lang="bg-BG" sz="1600" dirty="0" smtClean="0"/>
                    </a:p>
                    <a:p>
                      <a:pPr algn="ctr"/>
                      <a:r>
                        <a:rPr lang="bg-BG" sz="1600" dirty="0" smtClean="0"/>
                        <a:t>Класификация по ЕБК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2017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</a:t>
                      </a:r>
                      <a:r>
                        <a:rPr lang="bg-BG" sz="1600" baseline="0" dirty="0" smtClean="0"/>
                        <a:t> 2018 г., в лева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Отчет 2019 г., в лева</a:t>
                      </a:r>
                      <a:endParaRPr lang="bg-BG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ДОФИНАНСИРАНЕ НА ДЕЛЕГИРАНИТЕ ОТ ДЪРЖАВАТА ДЕЙНОСТИ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916 610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901 566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1 188 201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Общи държавни служби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564 960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568 607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595 596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Образование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163 373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152 408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443 510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Социално осигуряване, подпомагане и грижи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54 852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44 373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47 134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Култура, спорт, почивни дейности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 и религиозно дело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133 425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136 178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dirty="0" smtClean="0">
                          <a:solidFill>
                            <a:srgbClr val="006600"/>
                          </a:solidFill>
                        </a:rPr>
                        <a:t>101 961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572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ПО РАЗХОДНАТА ЧАСТ НА БЮДЖЕТА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49 343 395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54 472 825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62 800 277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7947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Общо по разходната</a:t>
                      </a:r>
                      <a:r>
                        <a:rPr lang="bg-BG" sz="1400" b="1" baseline="0" dirty="0" smtClean="0">
                          <a:solidFill>
                            <a:srgbClr val="006600"/>
                          </a:solidFill>
                        </a:rPr>
                        <a:t> част на бюджета </a:t>
                      </a:r>
                      <a:r>
                        <a:rPr lang="bg-BG" sz="1400" baseline="0" dirty="0" smtClean="0">
                          <a:solidFill>
                            <a:srgbClr val="006600"/>
                          </a:solidFill>
                        </a:rPr>
                        <a:t>без намаление с възстановен ДДС воден проект и компостираща инсталация</a:t>
                      </a:r>
                      <a:endParaRPr lang="bg-BG" sz="1400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50 743 355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55 433 962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endParaRPr lang="bg-BG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r"/>
                      <a:r>
                        <a:rPr lang="bg-BG" sz="1400" b="1" dirty="0" smtClean="0">
                          <a:solidFill>
                            <a:srgbClr val="006600"/>
                          </a:solidFill>
                        </a:rPr>
                        <a:t>63 021 905</a:t>
                      </a:r>
                      <a:endParaRPr lang="bg-BG" sz="14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Autofit/>
          </a:bodyPr>
          <a:lstStyle/>
          <a:p>
            <a:r>
              <a:rPr lang="bg-BG" sz="2000" dirty="0">
                <a:solidFill>
                  <a:srgbClr val="006600"/>
                </a:solidFill>
              </a:rPr>
              <a:t>Сравнителна информация за показателите по делегирани отговорности и функции по разходната част на бюджета за </a:t>
            </a:r>
            <a:r>
              <a:rPr lang="bg-BG" sz="2000" dirty="0" smtClean="0">
                <a:solidFill>
                  <a:srgbClr val="006600"/>
                </a:solidFill>
              </a:rPr>
              <a:t>2019 </a:t>
            </a:r>
            <a:r>
              <a:rPr lang="bg-BG" sz="2000" dirty="0">
                <a:solidFill>
                  <a:srgbClr val="006600"/>
                </a:solidFill>
              </a:rPr>
              <a:t>г. спрямо </a:t>
            </a:r>
            <a:r>
              <a:rPr lang="bg-BG" sz="2000" dirty="0" smtClean="0">
                <a:solidFill>
                  <a:srgbClr val="006600"/>
                </a:solidFill>
              </a:rPr>
              <a:t>2017 </a:t>
            </a:r>
            <a:r>
              <a:rPr lang="bg-BG" sz="2000" dirty="0">
                <a:solidFill>
                  <a:srgbClr val="006600"/>
                </a:solidFill>
              </a:rPr>
              <a:t>г. и </a:t>
            </a:r>
            <a:r>
              <a:rPr lang="bg-BG" sz="2000" dirty="0" smtClean="0">
                <a:solidFill>
                  <a:srgbClr val="006600"/>
                </a:solidFill>
              </a:rPr>
              <a:t>2018 </a:t>
            </a:r>
            <a:r>
              <a:rPr lang="bg-BG" sz="2000" dirty="0">
                <a:solidFill>
                  <a:srgbClr val="006600"/>
                </a:solidFill>
              </a:rPr>
              <a:t>г</a:t>
            </a:r>
            <a:r>
              <a:rPr lang="bg-BG" sz="2000" dirty="0" smtClean="0">
                <a:solidFill>
                  <a:srgbClr val="006600"/>
                </a:solidFill>
              </a:rPr>
              <a:t>. </a:t>
            </a:r>
            <a:r>
              <a:rPr lang="bg-BG" sz="2000" dirty="0">
                <a:solidFill>
                  <a:srgbClr val="006600"/>
                </a:solidFill>
              </a:rPr>
              <a:t/>
            </a:r>
            <a:br>
              <a:rPr lang="bg-BG" sz="2000" dirty="0">
                <a:solidFill>
                  <a:srgbClr val="006600"/>
                </a:solidFill>
              </a:rPr>
            </a:br>
            <a:r>
              <a:rPr lang="bg-BG" sz="2000" dirty="0">
                <a:solidFill>
                  <a:srgbClr val="006600"/>
                </a:solidFill>
              </a:rPr>
              <a:t>Д</a:t>
            </a:r>
            <a:r>
              <a:rPr lang="bg-BG" sz="2000" dirty="0" smtClean="0">
                <a:solidFill>
                  <a:srgbClr val="006600"/>
                </a:solidFill>
              </a:rPr>
              <a:t>ържавни дейности, дофинансирани с местни приходи</a:t>
            </a:r>
            <a:endParaRPr lang="bg-BG" sz="2000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607558"/>
              </p:ext>
            </p:extLst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4016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 smtClean="0">
                <a:solidFill>
                  <a:srgbClr val="006600"/>
                </a:solidFill>
              </a:rPr>
              <a:t>Обобщена информация за показателите по разходната част на бюджета </a:t>
            </a:r>
            <a:r>
              <a:rPr lang="bg-BG" sz="2400" smtClean="0">
                <a:solidFill>
                  <a:srgbClr val="006600"/>
                </a:solidFill>
              </a:rPr>
              <a:t>по функции</a:t>
            </a:r>
            <a:endParaRPr lang="bg-BG" sz="24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987073"/>
              </p:ext>
            </p:extLst>
          </p:nvPr>
        </p:nvGraphicFramePr>
        <p:xfrm>
          <a:off x="457200" y="1556793"/>
          <a:ext cx="8229597" cy="491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1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42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функции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уточнен 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отчет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 държавни служби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5 757 183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5 320 164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Отбрана и сигурност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1 707 462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278 459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5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33 589 163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31 366 589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Здравеопазване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2 566 857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2 244 292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9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Социално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осигуряване,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подпомагане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грижи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6 326 143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5 640 514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9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Жилищно строителство, БКС и ООС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10 242 654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7 719 818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5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Култура,</a:t>
                      </a:r>
                      <a:r>
                        <a:rPr lang="bg-BG" sz="1600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спорт, почивни дейности и религиозно дело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6 958 705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5 545 421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9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Икономически дейности и услуги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11 431 847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4 478 505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881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Разходи некласифицирани в другите функции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242 817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206 515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5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Всичко 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78 822 831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62 800 277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40160"/>
          </a:xfrm>
        </p:spPr>
        <p:txBody>
          <a:bodyPr>
            <a:noAutofit/>
          </a:bodyPr>
          <a:lstStyle/>
          <a:p>
            <a:r>
              <a:rPr lang="bg-BG" sz="2400" dirty="0">
                <a:solidFill>
                  <a:srgbClr val="006600"/>
                </a:solidFill>
              </a:rPr>
              <a:t>Разходна част на бюджета</a:t>
            </a:r>
            <a:br>
              <a:rPr lang="bg-BG" sz="2400" dirty="0">
                <a:solidFill>
                  <a:srgbClr val="006600"/>
                </a:solidFill>
              </a:rPr>
            </a:br>
            <a:r>
              <a:rPr lang="bg-BG" sz="2400" dirty="0">
                <a:solidFill>
                  <a:srgbClr val="006600"/>
                </a:solidFill>
              </a:rPr>
              <a:t>И</a:t>
            </a:r>
            <a:r>
              <a:rPr lang="bg-BG" sz="2400" dirty="0" smtClean="0">
                <a:solidFill>
                  <a:srgbClr val="006600"/>
                </a:solidFill>
              </a:rPr>
              <a:t>нформация </a:t>
            </a:r>
            <a:r>
              <a:rPr lang="bg-BG" sz="2400" dirty="0">
                <a:solidFill>
                  <a:srgbClr val="006600"/>
                </a:solidFill>
              </a:rPr>
              <a:t>за </a:t>
            </a:r>
            <a:r>
              <a:rPr lang="bg-BG" sz="2400" dirty="0" smtClean="0">
                <a:solidFill>
                  <a:srgbClr val="006600"/>
                </a:solidFill>
              </a:rPr>
              <a:t>структурата на показателите по разходната част на бюджета по функции</a:t>
            </a:r>
            <a:endParaRPr lang="bg-BG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700147"/>
              </p:ext>
            </p:extLst>
          </p:nvPr>
        </p:nvGraphicFramePr>
        <p:xfrm>
          <a:off x="457200" y="1628775"/>
          <a:ext cx="822960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88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147248" cy="1656184"/>
          </a:xfrm>
        </p:spPr>
        <p:txBody>
          <a:bodyPr>
            <a:normAutofit/>
          </a:bodyPr>
          <a:lstStyle/>
          <a:p>
            <a:r>
              <a:rPr lang="bg-BG" sz="2800" dirty="0" smtClean="0"/>
              <a:t> </a:t>
            </a:r>
            <a:r>
              <a:rPr lang="bg-BG" sz="3100" dirty="0" smtClean="0">
                <a:solidFill>
                  <a:srgbClr val="006600"/>
                </a:solidFill>
              </a:rPr>
              <a:t>Информация за реализираните инвестиции по делегирани отговорности</a:t>
            </a:r>
            <a:endParaRPr lang="bg-BG" sz="31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247872"/>
              </p:ext>
            </p:extLst>
          </p:nvPr>
        </p:nvGraphicFramePr>
        <p:xfrm>
          <a:off x="467544" y="2204864"/>
          <a:ext cx="8229600" cy="396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8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545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53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уточнен </a:t>
                      </a: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отчет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737 439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432 030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местни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8 737 833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1 971 323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дофинансиране на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57 071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51 452 лв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675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инвестиции през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2019 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9 534 343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2 454 805 лв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4176"/>
          </a:xfrm>
        </p:spPr>
        <p:txBody>
          <a:bodyPr>
            <a:normAutofit/>
          </a:bodyPr>
          <a:lstStyle/>
          <a:p>
            <a:r>
              <a:rPr lang="bg-BG" sz="2700" dirty="0" smtClean="0">
                <a:solidFill>
                  <a:srgbClr val="006600"/>
                </a:solidFill>
              </a:rPr>
              <a:t>Планирани средства за инвестиции по бюджета по делегирани дейности и видове разходи</a:t>
            </a:r>
            <a:endParaRPr lang="bg-BG" sz="28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462302"/>
              </p:ext>
            </p:extLst>
          </p:nvPr>
        </p:nvGraphicFramePr>
        <p:xfrm>
          <a:off x="642908" y="1916832"/>
          <a:ext cx="7929620" cy="3343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753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основен ремонт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придобиване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imes New Roman"/>
                          <a:ea typeface="Times New Roman"/>
                        </a:rPr>
                        <a:t>придобиване на НДА,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65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374 846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344 100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20 493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65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местни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2 658 754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5 901 295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174 832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338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дофинансиране на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45 071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65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инвестиции през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2019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3 033 600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6 290 466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195 325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11560" y="5157192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16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g-BG" sz="1600" b="1" dirty="0" smtClean="0">
                <a:solidFill>
                  <a:srgbClr val="006600"/>
                </a:solidFill>
              </a:rPr>
              <a:t>Планираните </a:t>
            </a:r>
            <a:r>
              <a:rPr lang="bg-BG" sz="1600" b="1" dirty="0">
                <a:solidFill>
                  <a:srgbClr val="006600"/>
                </a:solidFill>
              </a:rPr>
              <a:t>средства </a:t>
            </a:r>
            <a:r>
              <a:rPr lang="bg-BG" sz="1600" b="1" dirty="0" smtClean="0">
                <a:solidFill>
                  <a:srgbClr val="006600"/>
                </a:solidFill>
              </a:rPr>
              <a:t>по </a:t>
            </a:r>
            <a:r>
              <a:rPr lang="bg-BG" sz="1600" b="1" dirty="0">
                <a:solidFill>
                  <a:srgbClr val="006600"/>
                </a:solidFill>
              </a:rPr>
              <a:t>§ 55-00 „Капиталови трансфери” </a:t>
            </a:r>
            <a:r>
              <a:rPr lang="bg-BG" sz="1600" b="1" dirty="0" smtClean="0">
                <a:solidFill>
                  <a:srgbClr val="006600"/>
                </a:solidFill>
              </a:rPr>
              <a:t>са в размер на 14 952 лв., в т.ч.: 2 952 лв. в </a:t>
            </a:r>
            <a:r>
              <a:rPr lang="bg-BG" sz="1600" b="1" dirty="0">
                <a:solidFill>
                  <a:srgbClr val="006600"/>
                </a:solidFill>
              </a:rPr>
              <a:t>местни </a:t>
            </a:r>
            <a:r>
              <a:rPr lang="bg-BG" sz="1600" b="1" dirty="0" smtClean="0">
                <a:solidFill>
                  <a:srgbClr val="006600"/>
                </a:solidFill>
              </a:rPr>
              <a:t>дейности</a:t>
            </a:r>
            <a:r>
              <a:rPr lang="bg-BG" sz="1600" b="1" dirty="0">
                <a:solidFill>
                  <a:srgbClr val="006600"/>
                </a:solidFill>
              </a:rPr>
              <a:t> </a:t>
            </a:r>
            <a:r>
              <a:rPr lang="bg-BG" sz="1600" b="1" dirty="0" smtClean="0">
                <a:solidFill>
                  <a:srgbClr val="006600"/>
                </a:solidFill>
              </a:rPr>
              <a:t>и 12 000 лв. за дофинансиране на държавни дейности.</a:t>
            </a:r>
            <a:endParaRPr lang="bg-BG" sz="1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00200"/>
          </a:xfrm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6600"/>
                </a:solidFill>
              </a:rPr>
              <a:t>Реализирани инвестиции по делегирани дейности и видове разходи  </a:t>
            </a:r>
            <a:endParaRPr lang="bg-BG" sz="28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807103"/>
              </p:ext>
            </p:extLst>
          </p:nvPr>
        </p:nvGraphicFramePr>
        <p:xfrm>
          <a:off x="510545" y="1848091"/>
          <a:ext cx="8229600" cy="3237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6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5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 smtClean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bg-BG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основен ремонт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придобиване на ДМА,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придобиване на НДА,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110 639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302 319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19 072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7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местни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398 193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1 506 380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66 750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81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Капиталови разходи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 дофинансиране на държавни дейности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39 452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23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Всичко инвестиции през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2019</a:t>
                      </a:r>
                      <a:r>
                        <a:rPr lang="bg-BG" sz="1600" b="1" baseline="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</a:t>
                      </a: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508 832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1 848 151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b="1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85 822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508518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16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g-BG" sz="1600" b="1" dirty="0" smtClean="0">
                <a:solidFill>
                  <a:srgbClr val="006600"/>
                </a:solidFill>
              </a:rPr>
              <a:t>Предоставените средства по § </a:t>
            </a:r>
            <a:r>
              <a:rPr lang="bg-BG" sz="1600" b="1" dirty="0">
                <a:solidFill>
                  <a:srgbClr val="006600"/>
                </a:solidFill>
              </a:rPr>
              <a:t>55-00 „Капиталови </a:t>
            </a:r>
            <a:r>
              <a:rPr lang="bg-BG" sz="1600" b="1" dirty="0" smtClean="0">
                <a:solidFill>
                  <a:srgbClr val="006600"/>
                </a:solidFill>
              </a:rPr>
              <a:t>трансфери” са в размер на                12 000 лв. за дофинансиране на държавни дейности.</a:t>
            </a:r>
            <a:endParaRPr lang="bg-BG" sz="1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 fontScale="90000"/>
          </a:bodyPr>
          <a:lstStyle/>
          <a:p>
            <a:r>
              <a:rPr lang="bg-BG" sz="4000" b="1" dirty="0" smtClean="0">
                <a:solidFill>
                  <a:srgbClr val="006600"/>
                </a:solidFill>
              </a:rPr>
              <a:t>Финансово състояние</a:t>
            </a:r>
            <a:r>
              <a:rPr lang="bg-BG" sz="2700" dirty="0" smtClean="0">
                <a:solidFill>
                  <a:srgbClr val="006600"/>
                </a:solidFill>
              </a:rPr>
              <a:t/>
            </a:r>
            <a:br>
              <a:rPr lang="bg-BG" sz="2700" dirty="0" smtClean="0">
                <a:solidFill>
                  <a:srgbClr val="006600"/>
                </a:solidFill>
              </a:rPr>
            </a:br>
            <a:r>
              <a:rPr lang="bg-BG" sz="2200" dirty="0" smtClean="0">
                <a:solidFill>
                  <a:srgbClr val="006600"/>
                </a:solidFill>
              </a:rPr>
              <a:t>Бюджетно салдо и финансиране на бюджетното салдо към 31.12.2019 г. в лева:</a:t>
            </a:r>
            <a:endParaRPr lang="bg-BG" sz="2200" dirty="0">
              <a:solidFill>
                <a:srgbClr val="006600"/>
              </a:solidFill>
            </a:endParaRPr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993728"/>
              </p:ext>
            </p:extLst>
          </p:nvPr>
        </p:nvGraphicFramePr>
        <p:xfrm>
          <a:off x="428596" y="1412776"/>
          <a:ext cx="8229600" cy="4844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58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1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bg-BG" sz="15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 smtClean="0">
                          <a:effectLst/>
                          <a:latin typeface="Times New Roman"/>
                          <a:ea typeface="Times New Roman"/>
                        </a:rPr>
                        <a:t>Финансови </a:t>
                      </a: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Начален план,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Уточнен план,            в лева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500" dirty="0">
                          <a:effectLst/>
                          <a:latin typeface="Times New Roman"/>
                          <a:ea typeface="Times New Roman"/>
                        </a:rPr>
                        <a:t>Отчет,                     в лева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2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Приходи, помощи, дарения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17 977 781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21 562 040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21 421 448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6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Разходи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67 534 970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78 822 831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62 800 277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48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Бюджетни взаимоотношения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34 764 442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41 478 677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45 852 260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2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Бюджетно салдо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-14 792 747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-15 782 114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4 473 431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2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Финансиране на бюджетното салдо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14 792 747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15 782 114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-4 473 431</a:t>
                      </a:r>
                      <a:endParaRPr lang="bg-BG" sz="1600" b="1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Предоставена възмездна финансова помощ -/нето/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-428 083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-428 083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10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Заеми от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банки и други лица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страната 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7 817 842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8 447 842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823 742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856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Събрани средства и извършени плащания  за сметка на други бюджети, сметки и фондове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-1 115 632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-1 115 354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528 661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3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Друго финансиране - /нето/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-1 019 635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-232 463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-406 664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275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Налични парични средства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1.01.2019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9 110 172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9 110 172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9 110 172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237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Налични парични средства към </a:t>
                      </a: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31.12.2019 </a:t>
                      </a:r>
                      <a:r>
                        <a:rPr lang="bg-BG" sz="1600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г., отразени със знак /-/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bg-BG" sz="1600" dirty="0" smtClean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Times New Roman"/>
                        </a:rPr>
                        <a:t>14 101 259</a:t>
                      </a:r>
                      <a:endParaRPr lang="bg-BG" sz="1600" dirty="0">
                        <a:solidFill>
                          <a:srgbClr val="0066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296144"/>
          </a:xfrm>
        </p:spPr>
        <p:txBody>
          <a:bodyPr>
            <a:noAutofit/>
          </a:bodyPr>
          <a:lstStyle/>
          <a:p>
            <a:r>
              <a:rPr lang="bg-BG" sz="2800" b="1" dirty="0" smtClean="0">
                <a:solidFill>
                  <a:srgbClr val="006600"/>
                </a:solidFill>
              </a:rPr>
              <a:t>Сметки за средства от                  Европейския съюз</a:t>
            </a:r>
            <a:endParaRPr lang="bg-BG" sz="28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Autofit/>
          </a:bodyPr>
          <a:lstStyle/>
          <a:p>
            <a:pPr marL="137160" indent="0">
              <a:buNone/>
            </a:pPr>
            <a:endParaRPr lang="bg-BG" sz="1600" dirty="0" smtClean="0">
              <a:solidFill>
                <a:schemeClr val="accent1"/>
              </a:solidFill>
            </a:endParaRPr>
          </a:p>
          <a:p>
            <a:pPr marL="13716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Изпълнение </a:t>
            </a:r>
            <a:r>
              <a:rPr lang="bg-BG" sz="1600" dirty="0">
                <a:solidFill>
                  <a:srgbClr val="006600"/>
                </a:solidFill>
              </a:rPr>
              <a:t>по приходната и разходна </a:t>
            </a:r>
            <a:r>
              <a:rPr lang="bg-BG" sz="1600" dirty="0" smtClean="0">
                <a:solidFill>
                  <a:srgbClr val="006600"/>
                </a:solidFill>
              </a:rPr>
              <a:t>части: </a:t>
            </a:r>
            <a:r>
              <a:rPr lang="bg-BG" sz="1600" b="1" dirty="0" smtClean="0">
                <a:solidFill>
                  <a:srgbClr val="006600"/>
                </a:solidFill>
              </a:rPr>
              <a:t>15 711 828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bg-BG" sz="1600" b="1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1600" b="1" dirty="0" smtClean="0">
                <a:solidFill>
                  <a:srgbClr val="006600"/>
                </a:solidFill>
              </a:rPr>
              <a:t>По </a:t>
            </a:r>
            <a:r>
              <a:rPr lang="bg-BG" sz="1600" b="1" dirty="0">
                <a:solidFill>
                  <a:srgbClr val="006600"/>
                </a:solidFill>
              </a:rPr>
              <a:t>приходната част: 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Приходи: </a:t>
            </a:r>
            <a:r>
              <a:rPr lang="bg-BG" sz="1600" b="1" dirty="0" smtClean="0">
                <a:solidFill>
                  <a:srgbClr val="006600"/>
                </a:solidFill>
              </a:rPr>
              <a:t>48 843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Трансфери:  </a:t>
            </a:r>
            <a:r>
              <a:rPr lang="bg-BG" sz="1600" b="1" dirty="0" smtClean="0">
                <a:solidFill>
                  <a:srgbClr val="006600"/>
                </a:solidFill>
              </a:rPr>
              <a:t>25 423 357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Временни безлихвени заеми: </a:t>
            </a:r>
            <a:r>
              <a:rPr lang="bg-BG" sz="1600" b="1" dirty="0" smtClean="0">
                <a:solidFill>
                  <a:srgbClr val="006600"/>
                </a:solidFill>
              </a:rPr>
              <a:t>1 536 544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Финансиране на бюджетното салдо: </a:t>
            </a:r>
            <a:r>
              <a:rPr lang="bg-BG" sz="1600" b="1" dirty="0" smtClean="0">
                <a:solidFill>
                  <a:srgbClr val="006600"/>
                </a:solidFill>
              </a:rPr>
              <a:t>-11 296 916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indent="0">
              <a:buNone/>
            </a:pPr>
            <a:endParaRPr lang="bg-BG" sz="1600" dirty="0" smtClean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 </a:t>
            </a:r>
            <a:r>
              <a:rPr lang="bg-BG" sz="1600" b="1" dirty="0" smtClean="0">
                <a:solidFill>
                  <a:srgbClr val="006600"/>
                </a:solidFill>
              </a:rPr>
              <a:t>По </a:t>
            </a:r>
            <a:r>
              <a:rPr lang="bg-BG" sz="1600" b="1" dirty="0">
                <a:solidFill>
                  <a:srgbClr val="006600"/>
                </a:solidFill>
              </a:rPr>
              <a:t>разходната част: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Трудови разходи: </a:t>
            </a:r>
            <a:r>
              <a:rPr lang="bg-BG" sz="1600" b="1" dirty="0" smtClean="0">
                <a:solidFill>
                  <a:srgbClr val="006600"/>
                </a:solidFill>
              </a:rPr>
              <a:t>2 127 380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Разходи за издръжка: </a:t>
            </a:r>
            <a:r>
              <a:rPr lang="bg-BG" sz="1600" b="1" dirty="0" smtClean="0">
                <a:solidFill>
                  <a:srgbClr val="006600"/>
                </a:solidFill>
              </a:rPr>
              <a:t>1 346 615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Разходи за </a:t>
            </a:r>
            <a:r>
              <a:rPr lang="bg-BG" sz="1600" dirty="0">
                <a:solidFill>
                  <a:srgbClr val="006600"/>
                </a:solidFill>
              </a:rPr>
              <a:t>данъци и такси: </a:t>
            </a:r>
            <a:r>
              <a:rPr lang="bg-BG" sz="1600" b="1" dirty="0" smtClean="0">
                <a:solidFill>
                  <a:srgbClr val="006600"/>
                </a:solidFill>
              </a:rPr>
              <a:t>2 719 лв.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Текущи трансфери, обезщетения и помощи за домакинствата: </a:t>
            </a:r>
            <a:r>
              <a:rPr lang="bg-BG" sz="1600" b="1" dirty="0" smtClean="0">
                <a:solidFill>
                  <a:srgbClr val="006600"/>
                </a:solidFill>
              </a:rPr>
              <a:t>106 432 лв.</a:t>
            </a:r>
            <a:endParaRPr lang="bg-BG" sz="1600" dirty="0">
              <a:solidFill>
                <a:srgbClr val="006600"/>
              </a:solidFill>
            </a:endParaRP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Капиталови </a:t>
            </a:r>
            <a:r>
              <a:rPr lang="bg-BG" sz="1600" dirty="0">
                <a:solidFill>
                  <a:srgbClr val="006600"/>
                </a:solidFill>
              </a:rPr>
              <a:t>разходи: </a:t>
            </a:r>
            <a:r>
              <a:rPr lang="bg-BG" sz="1600" b="1" dirty="0" smtClean="0">
                <a:solidFill>
                  <a:srgbClr val="006600"/>
                </a:solidFill>
              </a:rPr>
              <a:t>12 128 682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  <a:r>
              <a:rPr lang="bg-BG" sz="1600" dirty="0">
                <a:solidFill>
                  <a:srgbClr val="006600"/>
                </a:solidFill>
              </a:rPr>
              <a:t>, в т. ч.: 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за основен ремонт – </a:t>
            </a:r>
            <a:r>
              <a:rPr lang="bg-BG" sz="1600" b="1" dirty="0" smtClean="0">
                <a:solidFill>
                  <a:srgbClr val="006600"/>
                </a:solidFill>
              </a:rPr>
              <a:t>5 207 156 лв</a:t>
            </a:r>
            <a:r>
              <a:rPr lang="bg-BG" sz="1600" b="1" dirty="0">
                <a:solidFill>
                  <a:srgbClr val="006600"/>
                </a:solidFill>
              </a:rPr>
              <a:t>.</a:t>
            </a:r>
          </a:p>
          <a:p>
            <a:pPr marL="137160" lvl="0" indent="0">
              <a:buNone/>
            </a:pPr>
            <a:r>
              <a:rPr lang="bg-BG" sz="1600" dirty="0">
                <a:solidFill>
                  <a:srgbClr val="006600"/>
                </a:solidFill>
              </a:rPr>
              <a:t>за придобиване на ДМА – </a:t>
            </a:r>
            <a:r>
              <a:rPr lang="bg-BG" sz="1600" b="1" dirty="0" smtClean="0">
                <a:solidFill>
                  <a:srgbClr val="006600"/>
                </a:solidFill>
              </a:rPr>
              <a:t>6 273 821 лв</a:t>
            </a:r>
            <a:r>
              <a:rPr lang="bg-BG" sz="1600" b="1" dirty="0">
                <a:solidFill>
                  <a:srgbClr val="006600"/>
                </a:solidFill>
              </a:rPr>
              <a:t>. </a:t>
            </a:r>
            <a:endParaRPr lang="bg-BG" sz="1600" b="1" dirty="0" smtClean="0">
              <a:solidFill>
                <a:srgbClr val="006600"/>
              </a:solidFill>
            </a:endParaRP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за придобиване на НДА – </a:t>
            </a:r>
            <a:r>
              <a:rPr lang="bg-BG" sz="1600" b="1" dirty="0" smtClean="0">
                <a:solidFill>
                  <a:srgbClr val="006600"/>
                </a:solidFill>
              </a:rPr>
              <a:t>88 560 лв.</a:t>
            </a:r>
          </a:p>
          <a:p>
            <a:pPr marL="137160" lvl="0" indent="0">
              <a:buNone/>
            </a:pPr>
            <a:r>
              <a:rPr lang="bg-BG" sz="1600" dirty="0" smtClean="0">
                <a:solidFill>
                  <a:srgbClr val="006600"/>
                </a:solidFill>
              </a:rPr>
              <a:t>капиталови трансфери – </a:t>
            </a:r>
            <a:r>
              <a:rPr lang="bg-BG" sz="1600" b="1" dirty="0" smtClean="0">
                <a:solidFill>
                  <a:srgbClr val="006600"/>
                </a:solidFill>
              </a:rPr>
              <a:t>559 145 лв.</a:t>
            </a:r>
            <a:endParaRPr lang="bg-BG" sz="1600" b="1" dirty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1600" dirty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65868"/>
          </a:xfrm>
        </p:spPr>
        <p:txBody>
          <a:bodyPr>
            <a:normAutofit/>
          </a:bodyPr>
          <a:lstStyle/>
          <a:p>
            <a:r>
              <a:rPr lang="bg-BG" sz="3200" b="1" dirty="0" smtClean="0">
                <a:solidFill>
                  <a:srgbClr val="006600"/>
                </a:solidFill>
              </a:rPr>
              <a:t>Общински дълг</a:t>
            </a:r>
            <a:endParaRPr lang="bg-BG" sz="3200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49238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bg-BG" sz="6600" dirty="0" smtClean="0"/>
              <a:t> </a:t>
            </a:r>
            <a:endParaRPr lang="bg-BG" sz="6600" dirty="0"/>
          </a:p>
          <a:p>
            <a:pPr>
              <a:buFont typeface="Wingdings" pitchFamily="2" charset="2"/>
              <a:buChar char="Ø"/>
            </a:pPr>
            <a:r>
              <a:rPr lang="bg-BG" sz="3600" dirty="0" smtClean="0">
                <a:solidFill>
                  <a:srgbClr val="006600"/>
                </a:solidFill>
              </a:rPr>
              <a:t>Усвоени през 2019 </a:t>
            </a:r>
            <a:r>
              <a:rPr lang="bg-BG" sz="3600" dirty="0">
                <a:solidFill>
                  <a:srgbClr val="006600"/>
                </a:solidFill>
              </a:rPr>
              <a:t>година </a:t>
            </a:r>
            <a:r>
              <a:rPr lang="bg-BG" sz="3600" dirty="0" smtClean="0">
                <a:solidFill>
                  <a:srgbClr val="006600"/>
                </a:solidFill>
              </a:rPr>
              <a:t>средства </a:t>
            </a:r>
            <a:r>
              <a:rPr lang="bg-BG" sz="3600" dirty="0">
                <a:solidFill>
                  <a:srgbClr val="006600"/>
                </a:solidFill>
              </a:rPr>
              <a:t>по </a:t>
            </a:r>
            <a:r>
              <a:rPr lang="bg-BG" sz="3600" dirty="0" smtClean="0">
                <a:solidFill>
                  <a:srgbClr val="006600"/>
                </a:solidFill>
              </a:rPr>
              <a:t>договори </a:t>
            </a:r>
            <a:r>
              <a:rPr lang="bg-BG" sz="3600" dirty="0">
                <a:solidFill>
                  <a:srgbClr val="006600"/>
                </a:solidFill>
              </a:rPr>
              <a:t>за общински </a:t>
            </a:r>
            <a:r>
              <a:rPr lang="bg-BG" sz="3600" dirty="0" smtClean="0">
                <a:solidFill>
                  <a:srgbClr val="006600"/>
                </a:solidFill>
              </a:rPr>
              <a:t>заеми: </a:t>
            </a:r>
            <a:r>
              <a:rPr lang="bg-BG" sz="3600" b="1" dirty="0" smtClean="0">
                <a:solidFill>
                  <a:srgbClr val="006600"/>
                </a:solidFill>
              </a:rPr>
              <a:t>2 008 500 лв.</a:t>
            </a:r>
            <a:endParaRPr lang="bg-BG" sz="3600" b="1" dirty="0">
              <a:solidFill>
                <a:srgbClr val="006600"/>
              </a:solidFill>
            </a:endParaRPr>
          </a:p>
          <a:p>
            <a:pPr marL="137160" indent="0">
              <a:buNone/>
            </a:pPr>
            <a:endParaRPr lang="bg-BG" sz="3600" dirty="0">
              <a:solidFill>
                <a:srgbClr val="0066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g-BG" sz="3600" dirty="0" smtClean="0">
                <a:solidFill>
                  <a:srgbClr val="006600"/>
                </a:solidFill>
              </a:rPr>
              <a:t>Погашения </a:t>
            </a:r>
            <a:r>
              <a:rPr lang="bg-BG" sz="3600" dirty="0">
                <a:solidFill>
                  <a:srgbClr val="006600"/>
                </a:solidFill>
              </a:rPr>
              <a:t>по заеми </a:t>
            </a:r>
            <a:r>
              <a:rPr lang="bg-BG" sz="3600" dirty="0" smtClean="0">
                <a:solidFill>
                  <a:srgbClr val="006600"/>
                </a:solidFill>
              </a:rPr>
              <a:t>през 2019 г.: </a:t>
            </a:r>
            <a:r>
              <a:rPr lang="bg-BG" sz="3600" b="1" dirty="0" smtClean="0">
                <a:solidFill>
                  <a:srgbClr val="006600"/>
                </a:solidFill>
              </a:rPr>
              <a:t>1 184 758 </a:t>
            </a:r>
            <a:r>
              <a:rPr lang="en-US" sz="3600" b="1" dirty="0" smtClean="0">
                <a:solidFill>
                  <a:srgbClr val="006600"/>
                </a:solidFill>
              </a:rPr>
              <a:t>лв</a:t>
            </a:r>
            <a:r>
              <a:rPr lang="bg-BG" sz="3600" b="1" dirty="0" smtClean="0">
                <a:solidFill>
                  <a:srgbClr val="006600"/>
                </a:solidFill>
              </a:rPr>
              <a:t>.</a:t>
            </a:r>
            <a:endParaRPr lang="bg-BG" sz="3600" b="1" dirty="0">
              <a:solidFill>
                <a:srgbClr val="006600"/>
              </a:solidFill>
            </a:endParaRPr>
          </a:p>
          <a:p>
            <a:pPr marL="137160" indent="0">
              <a:buNone/>
            </a:pPr>
            <a:r>
              <a:rPr lang="bg-BG" sz="3600" dirty="0">
                <a:solidFill>
                  <a:srgbClr val="006600"/>
                </a:solidFill>
              </a:rPr>
              <a:t> </a:t>
            </a:r>
          </a:p>
          <a:p>
            <a:pPr>
              <a:buFont typeface="Wingdings" pitchFamily="2" charset="2"/>
              <a:buChar char="Ø"/>
            </a:pPr>
            <a:r>
              <a:rPr lang="bg-BG" sz="3600" dirty="0" smtClean="0">
                <a:solidFill>
                  <a:srgbClr val="006600"/>
                </a:solidFill>
              </a:rPr>
              <a:t>Разходи </a:t>
            </a:r>
            <a:r>
              <a:rPr lang="bg-BG" sz="3600" dirty="0">
                <a:solidFill>
                  <a:srgbClr val="006600"/>
                </a:solidFill>
              </a:rPr>
              <a:t>по обслужване на общинския дълг </a:t>
            </a:r>
            <a:r>
              <a:rPr lang="bg-BG" sz="3600" dirty="0" smtClean="0">
                <a:solidFill>
                  <a:srgbClr val="006600"/>
                </a:solidFill>
              </a:rPr>
              <a:t>през 2019 г.: </a:t>
            </a:r>
            <a:r>
              <a:rPr lang="bg-BG" sz="3600" b="1" dirty="0" smtClean="0">
                <a:solidFill>
                  <a:srgbClr val="006600"/>
                </a:solidFill>
              </a:rPr>
              <a:t>206 515 лв</a:t>
            </a:r>
            <a:r>
              <a:rPr lang="bg-BG" sz="3600" b="1" dirty="0">
                <a:solidFill>
                  <a:srgbClr val="006600"/>
                </a:solidFill>
              </a:rPr>
              <a:t>. </a:t>
            </a:r>
          </a:p>
          <a:p>
            <a:pPr marL="137160" indent="0">
              <a:buNone/>
            </a:pPr>
            <a:r>
              <a:rPr lang="bg-BG" sz="3600" dirty="0" smtClean="0">
                <a:solidFill>
                  <a:srgbClr val="006600"/>
                </a:solidFill>
              </a:rPr>
              <a:t>     от които:</a:t>
            </a:r>
          </a:p>
          <a:p>
            <a:pPr lvl="1">
              <a:buFont typeface="Arial" pitchFamily="34" charset="0"/>
              <a:buChar char="•"/>
            </a:pPr>
            <a:r>
              <a:rPr lang="bg-BG" sz="3600" dirty="0" smtClean="0">
                <a:solidFill>
                  <a:srgbClr val="006600"/>
                </a:solidFill>
              </a:rPr>
              <a:t>за лихви: 194 003 лв</a:t>
            </a:r>
            <a:r>
              <a:rPr lang="bg-BG" sz="3600" dirty="0">
                <a:solidFill>
                  <a:srgbClr val="006600"/>
                </a:solidFill>
              </a:rPr>
              <a:t>. </a:t>
            </a:r>
            <a:endParaRPr lang="bg-BG" sz="3600" dirty="0" smtClean="0">
              <a:solidFill>
                <a:srgbClr val="0066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bg-BG" sz="3600" dirty="0" smtClean="0">
                <a:solidFill>
                  <a:srgbClr val="006600"/>
                </a:solidFill>
              </a:rPr>
              <a:t>за такси:    12 512 лв.</a:t>
            </a:r>
            <a:endParaRPr lang="bg-BG" sz="3600" dirty="0">
              <a:solidFill>
                <a:srgbClr val="006600"/>
              </a:solidFill>
            </a:endParaRPr>
          </a:p>
          <a:p>
            <a:pPr marL="137160" indent="0" algn="just">
              <a:buNone/>
            </a:pPr>
            <a:r>
              <a:rPr lang="bg-BG" sz="3600" dirty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2019г</a:t>
            </a:r>
            <a:r>
              <a:rPr lang="bg-BG" sz="3200" dirty="0">
                <a:solidFill>
                  <a:srgbClr val="006600"/>
                </a:solidFill>
              </a:rPr>
              <a:t>. Акценти</a:t>
            </a:r>
            <a:endParaRPr lang="bg-BG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357158" y="1524001"/>
            <a:ext cx="3134722" cy="3993232"/>
          </a:xfrm>
        </p:spPr>
        <p:txBody>
          <a:bodyPr/>
          <a:lstStyle/>
          <a:p>
            <a:endParaRPr lang="bg-BG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ремонт на сектори  </a:t>
            </a: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 – 4 и Б – 4 на </a:t>
            </a:r>
            <a:r>
              <a:rPr lang="ru-RU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стадион</a:t>
            </a:r>
          </a:p>
          <a:p>
            <a:r>
              <a:rPr lang="ru-RU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Христо </a:t>
            </a:r>
            <a:r>
              <a:rPr lang="ru-RU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Ботев"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стойност  </a:t>
            </a:r>
          </a:p>
          <a:p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ад 499 </a:t>
            </a:r>
            <a:r>
              <a:rPr lang="en-US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00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лв. 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</a:t>
            </a:r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продажба на общински нефинансови активи.</a:t>
            </a:r>
          </a:p>
          <a:p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1027" name="Picture 3" descr="C:\Users\Ana Hristova\Desktop\Снимки отчет 2019 г\Canon.01_22_14_05.Still0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12776"/>
            <a:ext cx="5111750" cy="410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50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2746647" cy="3705200"/>
          </a:xfrm>
        </p:spPr>
        <p:txBody>
          <a:bodyPr>
            <a:normAutofit/>
          </a:bodyPr>
          <a:lstStyle/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ремонт на спортна площадка на ОУ „Васил Левски“ – гр. Враца на стойност 14 000 лв. с източник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продажба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общински нефинансови активи.</a:t>
            </a:r>
          </a:p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C:\Users\Ana Hristova\Desktop\Снимки отчет 2019 г\Игрище ОУ Васил Левски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1524000"/>
            <a:ext cx="5138935" cy="37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2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199" y="1412777"/>
            <a:ext cx="4042791" cy="2304256"/>
          </a:xfrm>
        </p:spPr>
        <p:txBody>
          <a:bodyPr>
            <a:normAutofit lnSpcReduction="10000"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ремонт на улици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Община Враца през 2019 г.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стойност над </a:t>
            </a:r>
            <a:endParaRPr lang="bg-BG" sz="1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000 000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лв.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ремонт на ул. „Н. Й. Вапцаров“ в размер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над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400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800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лв. с източник 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 (ПМС № 165 и ПМС № 315 от 2018 г.)</a:t>
            </a:r>
            <a:r>
              <a:rPr lang="en-US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6146" name="Picture 2" descr="C:\Users\Ana Hristova\Desktop\Снимки - ремонт на улици\ул. Н.Й.Вапцаров-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20688"/>
            <a:ext cx="439167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na Hristova\Desktop\Снимки - ремонт на улици\ул. Н.Й.Вапцаров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367240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na Hristova\Desktop\Снимки - ремонт на улици\ул. Н.Й.Вапцаров-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789040"/>
            <a:ext cx="436882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4726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3008313" cy="1152128"/>
          </a:xfrm>
        </p:spPr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340768"/>
            <a:ext cx="3682752" cy="2160240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</a:t>
            </a:r>
            <a:r>
              <a:rPr lang="bg-BG" sz="7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ремонт на ул</a:t>
            </a: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 „Райна Княгиня“ в размер </a:t>
            </a: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над </a:t>
            </a:r>
            <a:endParaRPr lang="bg-BG" sz="72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159 </a:t>
            </a: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700 </a:t>
            </a: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лв. </a:t>
            </a:r>
            <a:r>
              <a:rPr lang="bg-BG" sz="7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източници </a:t>
            </a:r>
            <a:r>
              <a:rPr lang="bg-BG" sz="7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финансиране от постъпления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72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продажба на общински нефинансови </a:t>
            </a:r>
            <a:r>
              <a:rPr lang="bg-BG" sz="72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активи и средства от централен бюджет (ПМС № 315 от 2018 г.).</a:t>
            </a:r>
            <a:endParaRPr lang="bg-BG" sz="55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7170" name="Picture 2" descr="C:\Users\Ana Hristova\Desktop\Снимки - ремонт на улици\ул.Райна Княгиня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20688"/>
            <a:ext cx="3888432" cy="279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na Hristova\Desktop\Снимки - ремонт на улици\ул.Райна Княгиня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403244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na Hristova\Desktop\Снимки - ремонт на улици\ул.Райна Княгиня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360040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9080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394720" cy="4602163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ремонт на ул.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„Складова“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размер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250 000 лв. с източници 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финансиране: </a:t>
            </a:r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100 000 лв. от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продажба 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общински нефинансови активи и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150 000 лв. от други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собствени приходи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8194" name="Picture 2" descr="C:\Users\Ana Hristova\Desktop\Снимки - ремонт на улици\ул.Складов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008" y="273051"/>
            <a:ext cx="4740448" cy="286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na Hristova\Desktop\Снимки - ремонт на улици\ул.Складова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56992"/>
            <a:ext cx="475252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4655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178696" cy="4602163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ремонт на ул.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„Цар Обединител“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размер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над  180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00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(ПМС № 315 от 2018 г.).</a:t>
            </a:r>
            <a:endParaRPr lang="bg-BG" dirty="0">
              <a:solidFill>
                <a:prstClr val="black"/>
              </a:solidFill>
            </a:endParaRPr>
          </a:p>
          <a:p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9218" name="Picture 2" descr="C:\Users\Ana Hristova\Desktop\Снимки - ремонт на улици\ул.Цар Обединител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73050"/>
            <a:ext cx="4536504" cy="286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na Hristova\Desktop\Снимки - ремонт на улици\ул.Цар Обединител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453650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284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67544" y="1571612"/>
            <a:ext cx="3456384" cy="4554551"/>
          </a:xfrm>
        </p:spPr>
        <p:txBody>
          <a:bodyPr>
            <a:normAutofit lnSpcReduction="10000"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Текущ ремонт на улици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 кметствата от Община Враца.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Текущ ремонт на улици в кметство Лютаджик в размер </a:t>
            </a:r>
            <a:r>
              <a:rPr lang="bg-BG" sz="1800" dirty="0" smtClean="0">
                <a:solidFill>
                  <a:srgbClr val="006600"/>
                </a:solidFill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над 11 000 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 (ПМС № 315 от 2018 г.).</a:t>
            </a:r>
            <a:endParaRPr lang="bg-BG" dirty="0">
              <a:solidFill>
                <a:prstClr val="black"/>
              </a:solidFill>
            </a:endParaRPr>
          </a:p>
          <a:p>
            <a:endParaRPr lang="bg-BG" sz="1800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Текущ </a:t>
            </a:r>
            <a:r>
              <a:rPr lang="bg-BG" sz="1800" dirty="0">
                <a:solidFill>
                  <a:srgbClr val="006600"/>
                </a:solidFill>
              </a:rPr>
              <a:t>ремонт на улици в </a:t>
            </a:r>
            <a:r>
              <a:rPr lang="bg-BG" sz="1800" dirty="0" smtClean="0">
                <a:solidFill>
                  <a:srgbClr val="006600"/>
                </a:solidFill>
              </a:rPr>
              <a:t>кметство Тишевица в размер </a:t>
            </a:r>
            <a:r>
              <a:rPr lang="bg-BG" sz="1800" dirty="0" smtClean="0">
                <a:solidFill>
                  <a:srgbClr val="006600"/>
                </a:solidFill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над 25 </a:t>
            </a:r>
            <a:r>
              <a:rPr lang="bg-BG" sz="1800" dirty="0" smtClean="0">
                <a:solidFill>
                  <a:srgbClr val="006600"/>
                </a:solidFill>
              </a:rPr>
              <a:t>800 </a:t>
            </a:r>
            <a:r>
              <a:rPr lang="bg-BG" sz="1800" dirty="0" smtClean="0">
                <a:solidFill>
                  <a:srgbClr val="006600"/>
                </a:solidFill>
              </a:rPr>
              <a:t>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финансиране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 (ПМС № 315 от 2018 г.).</a:t>
            </a:r>
            <a:endParaRPr lang="bg-BG" dirty="0">
              <a:solidFill>
                <a:prstClr val="black"/>
              </a:solidFill>
            </a:endParaRP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5122" name="Picture 2" descr="C:\Users\Ana Hristova\Desktop\Снимки отчет 2019 г\Лютаджи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4663"/>
            <a:ext cx="4680520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na Hristova\Desktop\Отчет-Маринова\Пътна инфраструктура\Тишевица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84128"/>
            <a:ext cx="4680520" cy="292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97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rgbClr val="006600"/>
                </a:solidFill>
              </a:rPr>
              <a:t>Бюджет 2019 г. Акценти</a:t>
            </a:r>
            <a:endParaRPr lang="bg-BG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250704" cy="4602163"/>
          </a:xfrm>
        </p:spPr>
        <p:txBody>
          <a:bodyPr>
            <a:normAutofit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Текущ ремонт на улици в кметство Мало Пещене в размер </a:t>
            </a:r>
            <a:r>
              <a:rPr lang="bg-BG" sz="1800" dirty="0" smtClean="0">
                <a:solidFill>
                  <a:srgbClr val="006600"/>
                </a:solidFill>
              </a:rPr>
              <a:t>над </a:t>
            </a:r>
            <a:r>
              <a:rPr lang="bg-BG" sz="1800" dirty="0" smtClean="0">
                <a:solidFill>
                  <a:srgbClr val="006600"/>
                </a:solidFill>
              </a:rPr>
              <a:t>15 </a:t>
            </a:r>
            <a:r>
              <a:rPr lang="bg-BG" sz="1800" dirty="0" smtClean="0">
                <a:solidFill>
                  <a:srgbClr val="006600"/>
                </a:solidFill>
              </a:rPr>
              <a:t>300 </a:t>
            </a:r>
            <a:r>
              <a:rPr lang="bg-BG" sz="1800" dirty="0" smtClean="0">
                <a:solidFill>
                  <a:srgbClr val="006600"/>
                </a:solidFill>
              </a:rPr>
              <a:t>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 (ПМС №315 от 2018 г.).</a:t>
            </a:r>
            <a:endParaRPr lang="bg-BG" dirty="0">
              <a:solidFill>
                <a:prstClr val="black"/>
              </a:solidFill>
            </a:endParaRPr>
          </a:p>
          <a:p>
            <a:endParaRPr lang="bg-BG" sz="1800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Текущ </a:t>
            </a:r>
            <a:r>
              <a:rPr lang="bg-BG" sz="1800" dirty="0">
                <a:solidFill>
                  <a:srgbClr val="006600"/>
                </a:solidFill>
              </a:rPr>
              <a:t>ремонт на улици в </a:t>
            </a:r>
            <a:r>
              <a:rPr lang="bg-BG" sz="1800" dirty="0" smtClean="0">
                <a:solidFill>
                  <a:srgbClr val="006600"/>
                </a:solidFill>
              </a:rPr>
              <a:t>кметство Власатица</a:t>
            </a:r>
            <a:r>
              <a:rPr lang="bg-BG" sz="1800" dirty="0">
                <a:solidFill>
                  <a:srgbClr val="006600"/>
                </a:solidFill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в размер </a:t>
            </a:r>
            <a:r>
              <a:rPr lang="bg-BG" sz="1800" dirty="0" smtClean="0">
                <a:solidFill>
                  <a:srgbClr val="006600"/>
                </a:solidFill>
              </a:rPr>
              <a:t>над </a:t>
            </a:r>
            <a:r>
              <a:rPr lang="bg-BG" sz="1800" dirty="0" smtClean="0">
                <a:solidFill>
                  <a:srgbClr val="006600"/>
                </a:solidFill>
              </a:rPr>
              <a:t>14 </a:t>
            </a:r>
            <a:r>
              <a:rPr lang="bg-BG" sz="1800" dirty="0" smtClean="0">
                <a:solidFill>
                  <a:srgbClr val="006600"/>
                </a:solidFill>
              </a:rPr>
              <a:t>100 </a:t>
            </a:r>
            <a:r>
              <a:rPr lang="bg-BG" sz="1800" dirty="0" smtClean="0">
                <a:solidFill>
                  <a:srgbClr val="006600"/>
                </a:solidFill>
              </a:rPr>
              <a:t>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 (ПМС           № 315 от 2018 г.).</a:t>
            </a:r>
            <a:endParaRPr lang="bg-BG" dirty="0">
              <a:solidFill>
                <a:prstClr val="black"/>
              </a:solidFill>
            </a:endParaRPr>
          </a:p>
          <a:p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8" name="Picture 4" descr="C:\Users\Ana Hristova\Desktop\Снимки отчет 2019 г\Власатиц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73016"/>
            <a:ext cx="468052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na Hristova\Desktop\Снимки - ремонт на улици\69702279_895716630797593_3871120875050762240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620689"/>
            <a:ext cx="4680520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7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>
                <a:solidFill>
                  <a:srgbClr val="006600"/>
                </a:solidFill>
              </a:rPr>
              <a:t>Текущ ремонт на улици в кметство </a:t>
            </a:r>
            <a:r>
              <a:rPr lang="bg-BG" sz="1800" dirty="0" smtClean="0">
                <a:solidFill>
                  <a:srgbClr val="006600"/>
                </a:solidFill>
              </a:rPr>
              <a:t>Оходен в </a:t>
            </a:r>
            <a:r>
              <a:rPr lang="bg-BG" sz="1800" dirty="0">
                <a:solidFill>
                  <a:srgbClr val="006600"/>
                </a:solidFill>
              </a:rPr>
              <a:t>размер </a:t>
            </a:r>
            <a:r>
              <a:rPr lang="bg-BG" sz="1800" dirty="0" smtClean="0">
                <a:solidFill>
                  <a:srgbClr val="006600"/>
                </a:solidFill>
              </a:rPr>
              <a:t> </a:t>
            </a:r>
            <a:r>
              <a:rPr lang="bg-BG" sz="1800" dirty="0">
                <a:solidFill>
                  <a:srgbClr val="006600"/>
                </a:solidFill>
              </a:rPr>
              <a:t>над </a:t>
            </a:r>
            <a:r>
              <a:rPr lang="bg-BG" sz="1800" dirty="0" smtClean="0">
                <a:solidFill>
                  <a:srgbClr val="006600"/>
                </a:solidFill>
              </a:rPr>
              <a:t>24 </a:t>
            </a:r>
            <a:r>
              <a:rPr lang="bg-BG" sz="1800" dirty="0">
                <a:solidFill>
                  <a:srgbClr val="006600"/>
                </a:solidFill>
              </a:rPr>
              <a:t>5</a:t>
            </a:r>
            <a:r>
              <a:rPr lang="bg-BG" sz="1800" dirty="0" smtClean="0">
                <a:solidFill>
                  <a:srgbClr val="006600"/>
                </a:solidFill>
              </a:rPr>
              <a:t>00 </a:t>
            </a:r>
            <a:r>
              <a:rPr lang="bg-BG" sz="1800" dirty="0">
                <a:solidFill>
                  <a:srgbClr val="006600"/>
                </a:solidFill>
              </a:rPr>
              <a:t>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 (ПМС           № 315 от 2018 г.).</a:t>
            </a:r>
            <a:endParaRPr lang="bg-BG" dirty="0">
              <a:solidFill>
                <a:prstClr val="black"/>
              </a:solidFill>
            </a:endParaRPr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>
                <a:solidFill>
                  <a:srgbClr val="006600"/>
                </a:solidFill>
              </a:rPr>
              <a:t>Текущ ремонт на улици в кметство </a:t>
            </a:r>
            <a:r>
              <a:rPr lang="bg-BG" sz="1800" dirty="0" smtClean="0">
                <a:solidFill>
                  <a:srgbClr val="006600"/>
                </a:solidFill>
              </a:rPr>
              <a:t>Косталево </a:t>
            </a:r>
            <a:r>
              <a:rPr lang="bg-BG" sz="1800" dirty="0">
                <a:solidFill>
                  <a:srgbClr val="006600"/>
                </a:solidFill>
              </a:rPr>
              <a:t>в размер </a:t>
            </a:r>
            <a:r>
              <a:rPr lang="bg-BG" sz="1800" dirty="0" smtClean="0">
                <a:solidFill>
                  <a:srgbClr val="006600"/>
                </a:solidFill>
              </a:rPr>
              <a:t>над </a:t>
            </a:r>
            <a:r>
              <a:rPr lang="bg-BG" sz="1800" dirty="0" smtClean="0">
                <a:solidFill>
                  <a:srgbClr val="006600"/>
                </a:solidFill>
              </a:rPr>
              <a:t>61 </a:t>
            </a:r>
            <a:r>
              <a:rPr lang="bg-BG" sz="1800" dirty="0">
                <a:solidFill>
                  <a:srgbClr val="006600"/>
                </a:solidFill>
              </a:rPr>
              <a:t>3</a:t>
            </a:r>
            <a:r>
              <a:rPr lang="bg-BG" sz="1800" dirty="0" smtClean="0">
                <a:solidFill>
                  <a:srgbClr val="006600"/>
                </a:solidFill>
              </a:rPr>
              <a:t>00 </a:t>
            </a:r>
            <a:r>
              <a:rPr lang="bg-BG" sz="1800" dirty="0">
                <a:solidFill>
                  <a:srgbClr val="006600"/>
                </a:solidFill>
              </a:rPr>
              <a:t>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финансиране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от централен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бюджет (ПМС № 315 от 2018 г.).</a:t>
            </a:r>
            <a:endParaRPr lang="bg-BG" dirty="0">
              <a:solidFill>
                <a:prstClr val="black"/>
              </a:solidFill>
            </a:endParaRPr>
          </a:p>
          <a:p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2050" name="Picture 2" descr="C:\Users\Ana Hristova\Desktop\СНИМКИ-2019-ВСИЧКО\Снимки -улици-села-2019\СНИМКИ-10-30-2019-УЛИЦИ\с.Оходен-ул.Петър дилов-2019\IMG-e86180dacc98613ba734da364f161042-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48680"/>
            <a:ext cx="476287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na Hristova\Desktop\Отчет-Маринова\Пътна инфраструктура\косталево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3573016"/>
            <a:ext cx="475252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5402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147248" cy="1152128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rgbClr val="006600"/>
                </a:solidFill>
              </a:rPr>
              <a:t>Бюджет 2019 г. </a:t>
            </a:r>
            <a:r>
              <a:rPr lang="bg-BG" sz="3200" dirty="0" smtClean="0">
                <a:solidFill>
                  <a:srgbClr val="006600"/>
                </a:solidFill>
              </a:rPr>
              <a:t/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124745"/>
            <a:ext cx="8363272" cy="2448271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За поддържане, ремонт и изграждане на общинска пътна мрежа са вложени средства в размер </a:t>
            </a:r>
            <a:r>
              <a:rPr lang="bg-BG" sz="1800" dirty="0" smtClean="0">
                <a:solidFill>
                  <a:srgbClr val="006600"/>
                </a:solidFill>
              </a:rPr>
              <a:t>над </a:t>
            </a:r>
            <a:r>
              <a:rPr lang="bg-BG" sz="1800" dirty="0" smtClean="0">
                <a:solidFill>
                  <a:srgbClr val="006600"/>
                </a:solidFill>
              </a:rPr>
              <a:t>893 </a:t>
            </a:r>
            <a:r>
              <a:rPr lang="bg-BG" sz="1800" dirty="0" smtClean="0">
                <a:solidFill>
                  <a:srgbClr val="006600"/>
                </a:solidFill>
              </a:rPr>
              <a:t>600 </a:t>
            </a:r>
            <a:r>
              <a:rPr lang="bg-BG" sz="1800" dirty="0" smtClean="0">
                <a:solidFill>
                  <a:srgbClr val="006600"/>
                </a:solidFill>
              </a:rPr>
              <a:t>лв., в т.ч.: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bg-BG" sz="1800" dirty="0" smtClean="0">
                <a:solidFill>
                  <a:srgbClr val="006600"/>
                </a:solidFill>
              </a:rPr>
              <a:t>Път </a:t>
            </a:r>
            <a:r>
              <a:rPr lang="en-US" sz="1800" dirty="0" smtClean="0">
                <a:solidFill>
                  <a:srgbClr val="006600"/>
                </a:solidFill>
              </a:rPr>
              <a:t>VRC1042</a:t>
            </a:r>
            <a:r>
              <a:rPr lang="bg-BG" sz="1800" dirty="0" smtClean="0">
                <a:solidFill>
                  <a:srgbClr val="006600"/>
                </a:solidFill>
              </a:rPr>
              <a:t> / </a:t>
            </a:r>
            <a:r>
              <a:rPr lang="en-US" sz="1800" dirty="0" smtClean="0">
                <a:solidFill>
                  <a:srgbClr val="006600"/>
                </a:solidFill>
              </a:rPr>
              <a:t>III</a:t>
            </a:r>
            <a:r>
              <a:rPr lang="bg-BG" sz="1800" dirty="0" smtClean="0">
                <a:solidFill>
                  <a:srgbClr val="006600"/>
                </a:solidFill>
              </a:rPr>
              <a:t>- 1002, Враца – Леденика / - Згориград </a:t>
            </a:r>
            <a:r>
              <a:rPr lang="bg-BG" sz="1800" dirty="0" smtClean="0">
                <a:solidFill>
                  <a:srgbClr val="006600"/>
                </a:solidFill>
              </a:rPr>
              <a:t>средства </a:t>
            </a:r>
            <a:r>
              <a:rPr lang="bg-BG" sz="1800" dirty="0" smtClean="0">
                <a:solidFill>
                  <a:srgbClr val="006600"/>
                </a:solidFill>
              </a:rPr>
              <a:t>над                    232 500 </a:t>
            </a:r>
            <a:r>
              <a:rPr lang="bg-BG" sz="1800" dirty="0" smtClean="0">
                <a:solidFill>
                  <a:srgbClr val="006600"/>
                </a:solidFill>
              </a:rPr>
              <a:t>лв. с 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продажба на общински нефинансови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активи.</a:t>
            </a:r>
            <a:endParaRPr lang="bg-BG" sz="1800" dirty="0" smtClean="0">
              <a:solidFill>
                <a:srgbClr val="006600"/>
              </a:solidFill>
            </a:endParaRPr>
          </a:p>
          <a:p>
            <a:pPr marL="285750" lvl="0" indent="-285750">
              <a:buClr>
                <a:prstClr val="black">
                  <a:shade val="95000"/>
                </a:prstClr>
              </a:buClr>
              <a:buFont typeface="Arial" pitchFamily="34" charset="0"/>
              <a:buChar char="•"/>
            </a:pPr>
            <a:r>
              <a:rPr lang="bg-BG" sz="1800" dirty="0" smtClean="0">
                <a:solidFill>
                  <a:srgbClr val="006600"/>
                </a:solidFill>
              </a:rPr>
              <a:t>Път </a:t>
            </a:r>
            <a:r>
              <a:rPr lang="en-US" sz="1800" dirty="0" smtClean="0">
                <a:solidFill>
                  <a:srgbClr val="006600"/>
                </a:solidFill>
              </a:rPr>
              <a:t>VRC</a:t>
            </a:r>
            <a:r>
              <a:rPr lang="bg-BG" sz="1800" dirty="0" smtClean="0">
                <a:solidFill>
                  <a:srgbClr val="006600"/>
                </a:solidFill>
              </a:rPr>
              <a:t>1035 / </a:t>
            </a:r>
            <a:r>
              <a:rPr lang="en-US" sz="1800" dirty="0" smtClean="0">
                <a:solidFill>
                  <a:srgbClr val="006600"/>
                </a:solidFill>
              </a:rPr>
              <a:t>II</a:t>
            </a:r>
            <a:r>
              <a:rPr lang="bg-BG" sz="1800" dirty="0" smtClean="0">
                <a:solidFill>
                  <a:srgbClr val="006600"/>
                </a:solidFill>
              </a:rPr>
              <a:t> – 13, Криводол – Борован / Девене – Три кладенци – граница община (Враца – Криводол) – Лесура / </a:t>
            </a:r>
            <a:r>
              <a:rPr lang="en-US" sz="1800" dirty="0" smtClean="0">
                <a:solidFill>
                  <a:srgbClr val="006600"/>
                </a:solidFill>
              </a:rPr>
              <a:t>III</a:t>
            </a:r>
            <a:r>
              <a:rPr lang="bg-BG" sz="1800" dirty="0" smtClean="0">
                <a:solidFill>
                  <a:srgbClr val="006600"/>
                </a:solidFill>
              </a:rPr>
              <a:t> – 130 / </a:t>
            </a:r>
            <a:r>
              <a:rPr lang="bg-BG" sz="1800" dirty="0" smtClean="0">
                <a:solidFill>
                  <a:srgbClr val="006600"/>
                </a:solidFill>
              </a:rPr>
              <a:t>средства в размер на                   </a:t>
            </a:r>
            <a:r>
              <a:rPr lang="bg-BG" sz="1800" dirty="0" smtClean="0">
                <a:solidFill>
                  <a:srgbClr val="006600"/>
                </a:solidFill>
              </a:rPr>
              <a:t>220 </a:t>
            </a:r>
            <a:r>
              <a:rPr lang="bg-BG" sz="1800" dirty="0" smtClean="0">
                <a:solidFill>
                  <a:srgbClr val="006600"/>
                </a:solidFill>
              </a:rPr>
              <a:t>000 лв. с </a:t>
            </a:r>
            <a:r>
              <a:rPr lang="bg-BG" sz="1800" dirty="0">
                <a:solidFill>
                  <a:srgbClr val="006600"/>
                </a:solidFill>
              </a:rPr>
              <a:t>източник на финансиране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продажба на общински нефинансови активи.</a:t>
            </a:r>
            <a:endParaRPr lang="bg-BG" sz="1800" dirty="0">
              <a:solidFill>
                <a:srgbClr val="006600"/>
              </a:solidFill>
            </a:endParaRPr>
          </a:p>
          <a:p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1026" name="Picture 2" descr="C:\Users\Ana Hristova\Desktop\Снимки отчет 2019 г\20191018_1124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432048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2487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826768" cy="2520280"/>
          </a:xfrm>
        </p:spPr>
        <p:txBody>
          <a:bodyPr>
            <a:no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</a:t>
            </a:r>
            <a:r>
              <a:rPr lang="bg-BG" sz="3200" dirty="0" smtClean="0">
                <a:solidFill>
                  <a:srgbClr val="006600"/>
                </a:solidFill>
              </a:rPr>
              <a:t>Програма за капиталови разходи – Бюджет </a:t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3284984"/>
            <a:ext cx="3008313" cy="3024336"/>
          </a:xfrm>
        </p:spPr>
        <p:txBody>
          <a:bodyPr>
            <a:normAutofit fontScale="92500" lnSpcReduction="20000"/>
          </a:bodyPr>
          <a:lstStyle/>
          <a:p>
            <a:r>
              <a:rPr lang="bg-BG" sz="1900" dirty="0" smtClean="0">
                <a:solidFill>
                  <a:srgbClr val="006600"/>
                </a:solidFill>
                <a:cs typeface="Times New Roman" pitchFamily="18" charset="0"/>
              </a:rPr>
              <a:t>През 2019 г. Община Враца започна  </a:t>
            </a:r>
            <a:r>
              <a:rPr lang="bg-BG" sz="1900" dirty="0">
                <a:solidFill>
                  <a:srgbClr val="006600"/>
                </a:solidFill>
                <a:cs typeface="Times New Roman" pitchFamily="18" charset="0"/>
              </a:rPr>
              <a:t>ремонт </a:t>
            </a:r>
            <a:r>
              <a:rPr lang="bg-BG" sz="1900" dirty="0" smtClean="0">
                <a:solidFill>
                  <a:srgbClr val="006600"/>
                </a:solidFill>
                <a:cs typeface="Times New Roman" pitchFamily="18" charset="0"/>
              </a:rPr>
              <a:t>на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волейболна </a:t>
            </a:r>
            <a:r>
              <a:rPr lang="ru-RU" sz="1900" dirty="0">
                <a:solidFill>
                  <a:srgbClr val="006600"/>
                </a:solidFill>
                <a:cs typeface="Times New Roman" pitchFamily="18" charset="0"/>
              </a:rPr>
              <a:t>зала в спортен комплекс "Христо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Ботев" на стойност 1 200 000 лв. с източник на финансиране</a:t>
            </a:r>
            <a:r>
              <a:rPr lang="ru-RU" sz="1900" dirty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средства от централен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бюджет (ПМС № 315 от 2018 г.). </a:t>
            </a:r>
            <a:endParaRPr lang="ru-RU" sz="1900" dirty="0" smtClean="0">
              <a:solidFill>
                <a:srgbClr val="006600"/>
              </a:solidFill>
              <a:cs typeface="Times New Roman" pitchFamily="18" charset="0"/>
            </a:endParaRPr>
          </a:p>
          <a:p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Извършените разходи </a:t>
            </a:r>
            <a:r>
              <a:rPr lang="bg-BG" sz="1900" dirty="0" smtClean="0">
                <a:solidFill>
                  <a:srgbClr val="006600"/>
                </a:solidFill>
                <a:cs typeface="Times New Roman" pitchFamily="18" charset="0"/>
              </a:rPr>
              <a:t>през </a:t>
            </a:r>
            <a:r>
              <a:rPr lang="en-US" sz="1900" dirty="0" smtClean="0">
                <a:solidFill>
                  <a:srgbClr val="006600"/>
                </a:solidFill>
                <a:cs typeface="Times New Roman" pitchFamily="18" charset="0"/>
              </a:rPr>
              <a:t>2019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г. са в размер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над           351 </a:t>
            </a:r>
            <a:r>
              <a:rPr lang="ru-RU" sz="1900" dirty="0" smtClean="0">
                <a:solidFill>
                  <a:srgbClr val="006600"/>
                </a:solidFill>
                <a:cs typeface="Times New Roman" pitchFamily="18" charset="0"/>
              </a:rPr>
              <a:t>000</a:t>
            </a:r>
            <a:r>
              <a:rPr lang="bg-BG" sz="1900" dirty="0" smtClean="0">
                <a:solidFill>
                  <a:srgbClr val="006600"/>
                </a:solidFill>
                <a:cs typeface="Times New Roman" pitchFamily="18" charset="0"/>
              </a:rPr>
              <a:t> лв. </a:t>
            </a:r>
            <a:endParaRPr lang="bg-BG" sz="1900" dirty="0">
              <a:solidFill>
                <a:srgbClr val="006600"/>
              </a:solidFill>
              <a:cs typeface="Times New Roman" pitchFamily="18" charset="0"/>
            </a:endParaRPr>
          </a:p>
          <a:p>
            <a:endParaRPr lang="bg-BG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28373"/>
            <a:ext cx="4032448" cy="2712595"/>
          </a:xfrm>
        </p:spPr>
      </p:pic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36204"/>
            <a:ext cx="4032448" cy="247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551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2900354" cy="4602163"/>
          </a:xfrm>
        </p:spPr>
        <p:txBody>
          <a:bodyPr/>
          <a:lstStyle/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Изработка, доставка и монтаж на водно огледало от врачански камък със скулптурна фигура на площад „Руски“ на стойност 35 000 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финансиране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средства от централен бюджет.</a:t>
            </a:r>
            <a:endParaRPr lang="bg-BG" dirty="0">
              <a:solidFill>
                <a:prstClr val="black"/>
              </a:solidFill>
            </a:endParaRPr>
          </a:p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3074" name="Picture 2" descr="C:\Users\Ana Hristova\Desktop\Снимки отчет 2019 г\3456 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404664"/>
            <a:ext cx="5111750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na Hristova\Desktop\Снимки отчет 2019 г\3456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501008"/>
            <a:ext cx="511256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4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2962672" cy="4602163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През </a:t>
            </a: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2019 г. Община Враца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започна вертикална </a:t>
            </a:r>
            <a:r>
              <a:rPr lang="bg-BG" sz="1800" dirty="0" smtClean="0">
                <a:solidFill>
                  <a:srgbClr val="006600"/>
                </a:solidFill>
              </a:rPr>
              <a:t>планировка на ул</a:t>
            </a:r>
            <a:r>
              <a:rPr lang="bg-BG" sz="1800" dirty="0">
                <a:solidFill>
                  <a:srgbClr val="006600"/>
                </a:solidFill>
              </a:rPr>
              <a:t>. „Остри връх“, ул. „Река Лева“ и бул. „Христо Ботев“ </a:t>
            </a:r>
            <a:r>
              <a:rPr lang="bg-BG" sz="1800" dirty="0" smtClean="0">
                <a:solidFill>
                  <a:srgbClr val="006600"/>
                </a:solidFill>
              </a:rPr>
              <a:t>на стойност 69 000 лв.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с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източници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на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финансиране:  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44 000 лв. средства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от централен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бюджет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 25 000 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постъпления от продажба на общински нефинансови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активи.</a:t>
            </a:r>
            <a:endParaRPr lang="bg-BG" sz="1800" dirty="0" smtClean="0">
              <a:solidFill>
                <a:srgbClr val="006600"/>
              </a:solidFill>
            </a:endParaRPr>
          </a:p>
          <a:p>
            <a:r>
              <a:rPr lang="bg-BG" sz="1800" dirty="0" smtClean="0">
                <a:solidFill>
                  <a:srgbClr val="006600"/>
                </a:solidFill>
              </a:rPr>
              <a:t>Извършените разходи през 2019 година са в размер на 18 000 лв.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3077" name="Picture 5" descr="C:\Users\Ana Hristova\Desktop\Снимки - ремонт на улици\Вертикална планировка ул. Остри връх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84784"/>
            <a:ext cx="511256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6758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1"/>
            <a:ext cx="3970784" cy="2193032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През 2019 г. Община Враца започна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вертикална </a:t>
            </a:r>
            <a:r>
              <a:rPr lang="bg-BG" sz="1800" dirty="0" smtClean="0">
                <a:solidFill>
                  <a:srgbClr val="006600"/>
                </a:solidFill>
              </a:rPr>
              <a:t>планировка </a:t>
            </a:r>
            <a:r>
              <a:rPr lang="bg-BG" sz="1800" dirty="0">
                <a:solidFill>
                  <a:srgbClr val="006600"/>
                </a:solidFill>
              </a:rPr>
              <a:t>при блок „Околчица“ 4 </a:t>
            </a:r>
            <a:r>
              <a:rPr lang="bg-BG" sz="1800" dirty="0" smtClean="0">
                <a:solidFill>
                  <a:srgbClr val="006600"/>
                </a:solidFill>
              </a:rPr>
              <a:t>на стойност  над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47 000 лв.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с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източник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на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финансиране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средства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от централен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бюджет. </a:t>
            </a:r>
            <a:endParaRPr lang="bg-BG" sz="1800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Извършените </a:t>
            </a:r>
            <a:r>
              <a:rPr lang="bg-BG" sz="1800" dirty="0">
                <a:solidFill>
                  <a:srgbClr val="006600"/>
                </a:solidFill>
              </a:rPr>
              <a:t>разходи </a:t>
            </a:r>
            <a:r>
              <a:rPr lang="bg-BG" sz="1800" dirty="0" smtClean="0">
                <a:solidFill>
                  <a:srgbClr val="006600"/>
                </a:solidFill>
              </a:rPr>
              <a:t>през </a:t>
            </a:r>
            <a:r>
              <a:rPr lang="bg-BG" sz="1800" dirty="0">
                <a:solidFill>
                  <a:srgbClr val="006600"/>
                </a:solidFill>
              </a:rPr>
              <a:t>2019 година са в размер </a:t>
            </a:r>
            <a:r>
              <a:rPr lang="bg-BG" sz="1800" dirty="0" smtClean="0">
                <a:solidFill>
                  <a:srgbClr val="006600"/>
                </a:solidFill>
              </a:rPr>
              <a:t>над </a:t>
            </a:r>
            <a:r>
              <a:rPr lang="bg-BG" sz="1800" dirty="0" smtClean="0">
                <a:solidFill>
                  <a:srgbClr val="006600"/>
                </a:solidFill>
              </a:rPr>
              <a:t>12 000 лв</a:t>
            </a:r>
            <a:r>
              <a:rPr lang="bg-BG" sz="1800" dirty="0">
                <a:solidFill>
                  <a:srgbClr val="006600"/>
                </a:solidFill>
              </a:rPr>
              <a:t>.</a:t>
            </a:r>
          </a:p>
          <a:p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4098" name="Picture 2" descr="C:\Users\Ana Hristova\Desktop\Снимки - ремонт на улици\Вертикална планировка при бл.Околчица 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na Hristova\Desktop\Снимки - ремонт на улици\Вертикална планировка при бл.Околчица 4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89040"/>
            <a:ext cx="374441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na Hristova\Desktop\Снимки - ремонт на улици\Вертикална планировка при бл.Околчица 4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89040"/>
            <a:ext cx="37444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079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През </a:t>
            </a:r>
            <a:r>
              <a:rPr lang="bg-BG" sz="1800" dirty="0">
                <a:solidFill>
                  <a:srgbClr val="006600"/>
                </a:solidFill>
                <a:cs typeface="Times New Roman" pitchFamily="18" charset="0"/>
              </a:rPr>
              <a:t>2019 г. Община Враца 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продължи</a:t>
            </a:r>
            <a:r>
              <a:rPr lang="bg-BG" sz="1800" dirty="0" smtClean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реконструкцията </a:t>
            </a:r>
            <a:r>
              <a:rPr lang="bg-BG" sz="1800" dirty="0">
                <a:solidFill>
                  <a:srgbClr val="006600"/>
                </a:solidFill>
              </a:rPr>
              <a:t>на общински изолатор за кучета на град </a:t>
            </a:r>
            <a:r>
              <a:rPr lang="bg-BG" sz="1800" dirty="0" smtClean="0">
                <a:solidFill>
                  <a:srgbClr val="006600"/>
                </a:solidFill>
              </a:rPr>
              <a:t>Враца на стойност над 272 000 лв.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с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източници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на финансиране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средства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от централен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бюджет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постъпления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продажба на общински нефинансови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активи.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Извършените разходи през 2019 година са в размер </a:t>
            </a:r>
            <a:r>
              <a:rPr lang="bg-BG" sz="1800" dirty="0" smtClean="0">
                <a:solidFill>
                  <a:srgbClr val="006600"/>
                </a:solidFill>
              </a:rPr>
              <a:t> </a:t>
            </a:r>
            <a:r>
              <a:rPr lang="bg-BG" sz="1800" dirty="0" smtClean="0">
                <a:solidFill>
                  <a:srgbClr val="006600"/>
                </a:solidFill>
              </a:rPr>
              <a:t>над 240 000 лв.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14338" name="Picture 2" descr="C:\Users\Ana Hristova\Desktop\Снимки отчет 2019 г\Изолатор за кучета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76673"/>
            <a:ext cx="511175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Ana Hristova\Desktop\Снимки отчет 2019 г\Изолатор за кучета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29000"/>
            <a:ext cx="5184576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6922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467544" y="1556792"/>
            <a:ext cx="2880320" cy="4602163"/>
          </a:xfrm>
        </p:spPr>
        <p:txBody>
          <a:bodyPr>
            <a:normAutofit/>
          </a:bodyPr>
          <a:lstStyle/>
          <a:p>
            <a:endParaRPr lang="bg-BG" sz="1800" dirty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124A1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Изграждане на спортно игрище за мини футбол към  НУ „Св. Софроний Врачански“ – гр. Враца на стойност  над 38 000 лв. с източник на финансиране от други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собствени приходи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2051" name="Picture 3" descr="C:\Users\Ana Hristova\Desktop\Снимки отчет 2019 г\Ф. Игрище НУ Св. Софроний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1844824"/>
            <a:ext cx="482453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03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186106" cy="4619644"/>
          </a:xfrm>
        </p:spPr>
        <p:txBody>
          <a:bodyPr>
            <a:normAutofit/>
          </a:bodyPr>
          <a:lstStyle/>
          <a:p>
            <a:pPr lvl="0">
              <a:buClr>
                <a:prstClr val="black">
                  <a:shade val="95000"/>
                </a:prstClr>
              </a:buClr>
            </a:pPr>
            <a:endParaRPr lang="en-US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006600"/>
              </a:solidFill>
            </a:endParaRPr>
          </a:p>
          <a:p>
            <a:endParaRPr lang="bg-BG" sz="1800" dirty="0">
              <a:solidFill>
                <a:srgbClr val="006600"/>
              </a:solidFill>
            </a:endParaRPr>
          </a:p>
          <a:p>
            <a:r>
              <a:rPr lang="bg-BG" sz="1800" dirty="0" smtClean="0">
                <a:solidFill>
                  <a:srgbClr val="006600"/>
                </a:solidFill>
              </a:rPr>
              <a:t>Доставка на чешми и комплекти за рециклиране в централна градска част на град Враца на стойност над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28 000 лв.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 източник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финансиране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други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собствени приходи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13314" name="Picture 2" descr="C:\Users\Ana Hristova\Desktop\Снимки отчет 2019 г\DSC_86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20688"/>
            <a:ext cx="482206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Ana Hristova\Desktop\Отчет-Маринова\DSC_8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356992"/>
            <a:ext cx="482206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88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682752" cy="4602163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006600"/>
                </a:solidFill>
              </a:rPr>
              <a:t>Сертифициран халогенератор за солна стая в ДГ „Европейчета“ – </a:t>
            </a:r>
          </a:p>
          <a:p>
            <a:r>
              <a:rPr lang="bg-BG" sz="1800" dirty="0" smtClean="0">
                <a:solidFill>
                  <a:srgbClr val="006600"/>
                </a:solidFill>
              </a:rPr>
              <a:t>гр. Враца в размер на 9 600 лв. с източник на финансиране от други </a:t>
            </a:r>
            <a:r>
              <a:rPr lang="bg-BG" sz="1800" dirty="0" smtClean="0">
                <a:solidFill>
                  <a:srgbClr val="006600"/>
                </a:solidFill>
              </a:rPr>
              <a:t>собствени приходи</a:t>
            </a:r>
            <a:r>
              <a:rPr lang="bg-BG" sz="1800" dirty="0" smtClean="0">
                <a:solidFill>
                  <a:srgbClr val="006600"/>
                </a:solidFill>
              </a:rPr>
              <a:t>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5122" name="Picture 2" descr="C:\Users\Ana Hristova\Desktop\Снимки - ремонт на улици\ДГ Европейчета-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65004"/>
            <a:ext cx="4536504" cy="291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na Hristova\Desktop\Снимки - ремонт на улици\ДГ Европейчета-хологенератор за солна стая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8680"/>
            <a:ext cx="3240360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8506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754760" cy="4602163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През 2019 година са изградени детски </a:t>
            </a:r>
            <a:r>
              <a:rPr lang="bg-BG" sz="1800" dirty="0">
                <a:solidFill>
                  <a:srgbClr val="006600"/>
                </a:solidFill>
              </a:rPr>
              <a:t>площадки </a:t>
            </a:r>
            <a:r>
              <a:rPr lang="bg-BG" sz="1800" dirty="0" smtClean="0">
                <a:solidFill>
                  <a:srgbClr val="006600"/>
                </a:solidFill>
              </a:rPr>
              <a:t>на стойност над </a:t>
            </a:r>
            <a:r>
              <a:rPr lang="bg-BG" sz="1800" dirty="0">
                <a:solidFill>
                  <a:srgbClr val="006600"/>
                </a:solidFill>
              </a:rPr>
              <a:t>178 </a:t>
            </a:r>
            <a:r>
              <a:rPr lang="bg-BG" sz="1800" dirty="0" smtClean="0">
                <a:solidFill>
                  <a:srgbClr val="006600"/>
                </a:solidFill>
              </a:rPr>
              <a:t>800 </a:t>
            </a:r>
            <a:r>
              <a:rPr lang="bg-BG" sz="1800" dirty="0">
                <a:solidFill>
                  <a:srgbClr val="006600"/>
                </a:solidFill>
              </a:rPr>
              <a:t>лв</a:t>
            </a:r>
            <a:r>
              <a:rPr lang="bg-BG" sz="1800" dirty="0" smtClean="0">
                <a:solidFill>
                  <a:srgbClr val="006600"/>
                </a:solidFill>
              </a:rPr>
              <a:t>.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с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източници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на финансиране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над 158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800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лв.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о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т средства 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от централен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бюджет</a:t>
            </a:r>
            <a:r>
              <a:rPr lang="ru-RU" sz="1800" dirty="0">
                <a:solidFill>
                  <a:srgbClr val="006600"/>
                </a:solidFill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и    20 000 лв. от други 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собствени приходи</a:t>
            </a:r>
            <a:r>
              <a:rPr lang="ru-RU" sz="1800" dirty="0" smtClean="0">
                <a:solidFill>
                  <a:srgbClr val="006600"/>
                </a:solidFill>
                <a:cs typeface="Times New Roman" pitchFamily="18" charset="0"/>
              </a:rPr>
              <a:t>.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endParaRPr lang="bg-BG" sz="1800" dirty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dirty="0" smtClean="0">
                <a:solidFill>
                  <a:srgbClr val="006600"/>
                </a:solidFill>
              </a:rPr>
              <a:t> </a:t>
            </a:r>
            <a:endParaRPr lang="bg-BG" sz="1800" dirty="0">
              <a:solidFill>
                <a:srgbClr val="006600"/>
              </a:solidFill>
            </a:endParaRPr>
          </a:p>
          <a:p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3074" name="Picture 2" descr="C:\Users\Ana Hristova\Desktop\Снимки - ремонт на улици\Веже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95962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na Hristova\Desktop\Снимки - ремонт на улици\ж.к. Металург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3"/>
            <a:ext cx="3960440" cy="278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na Hristova\Desktop\Снимки - ремонт на улици\кв.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3"/>
            <a:ext cx="3960440" cy="278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8780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2019 г. 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bg-BG" sz="1800" dirty="0" smtClean="0">
              <a:solidFill>
                <a:srgbClr val="006600"/>
              </a:solidFill>
            </a:endParaRPr>
          </a:p>
          <a:p>
            <a:r>
              <a:rPr lang="bg-BG" sz="1800" dirty="0" smtClean="0">
                <a:solidFill>
                  <a:srgbClr val="006600"/>
                </a:solidFill>
              </a:rPr>
              <a:t>Изградени </a:t>
            </a:r>
            <a:r>
              <a:rPr lang="bg-BG" sz="1800" dirty="0">
                <a:solidFill>
                  <a:srgbClr val="006600"/>
                </a:solidFill>
              </a:rPr>
              <a:t>детски </a:t>
            </a:r>
            <a:r>
              <a:rPr lang="bg-BG" sz="1800" dirty="0" smtClean="0">
                <a:solidFill>
                  <a:srgbClr val="006600"/>
                </a:solidFill>
              </a:rPr>
              <a:t>площадки през </a:t>
            </a:r>
            <a:r>
              <a:rPr lang="bg-BG" sz="1800" dirty="0">
                <a:solidFill>
                  <a:srgbClr val="006600"/>
                </a:solidFill>
              </a:rPr>
              <a:t>2019 </a:t>
            </a:r>
            <a:r>
              <a:rPr lang="bg-BG" sz="1800" dirty="0" smtClean="0">
                <a:solidFill>
                  <a:srgbClr val="006600"/>
                </a:solidFill>
              </a:rPr>
              <a:t>година.</a:t>
            </a:r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4098" name="Picture 2" descr="C:\Users\Ana Hristova\Desktop\Снимки - ремонт на улици\Табашки мост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88843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na Hristova\Desktop\Снимки - ремонт на улици\Център - зад Явор и Калина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73016"/>
            <a:ext cx="3888432" cy="283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na Hristova\Desktop\Снимки - ремонт на улици\Център - зад Явор и Калин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4032448" cy="282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3989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75240" cy="1162050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rgbClr val="006600"/>
                </a:solidFill>
              </a:rPr>
              <a:t>Бюджет 2019 г. </a:t>
            </a:r>
            <a:r>
              <a:rPr lang="bg-BG" sz="3200" dirty="0" smtClean="0">
                <a:solidFill>
                  <a:srgbClr val="006600"/>
                </a:solidFill>
              </a:rPr>
              <a:t/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2204864"/>
            <a:ext cx="8219256" cy="3921299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bg-BG" sz="1800" dirty="0" smtClean="0">
              <a:solidFill>
                <a:srgbClr val="0066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Основен ремонт на улици в кметства от Община Враца – над 25 000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Резервоар 15 куб. м. за Общинско предприятие „Спорт и туризъм“ – пещера „Леденика“ – инженеринг – над 57 000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Паркинг в ж.к. „Металург“ – над 13 000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Придобиване сграда – втори етаж на Музикална школа – 108 000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Изготвяне на инвестиционно проучване за водоснабдяване на туристически комплекс „Леденика“ – над 59 000 лв.</a:t>
            </a:r>
          </a:p>
          <a:p>
            <a:endParaRPr lang="bg-BG" sz="1800" dirty="0" smtClean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511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155950"/>
          </a:xfrm>
        </p:spPr>
        <p:txBody>
          <a:bodyPr>
            <a:norm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Програма за капиталови </a:t>
            </a:r>
            <a:r>
              <a:rPr lang="bg-BG" sz="3200" dirty="0" smtClean="0">
                <a:solidFill>
                  <a:srgbClr val="006600"/>
                </a:solidFill>
              </a:rPr>
              <a:t>разходи - Проекти Акценти</a:t>
            </a:r>
            <a:endParaRPr lang="bg-BG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1" y="3501008"/>
            <a:ext cx="2818656" cy="2625155"/>
          </a:xfrm>
        </p:spPr>
        <p:txBody>
          <a:bodyPr/>
          <a:lstStyle/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- „Обновяване и модернизиране на пешеходната зона в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централната градска част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град </a:t>
            </a:r>
            <a:r>
              <a:rPr lang="bg-BG" sz="18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Враца</a:t>
            </a:r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“ – над         2 493 000 лв.</a:t>
            </a:r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Ana Hristova\Desktop\Снимки отчет 2019 г\DSC_90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76672"/>
            <a:ext cx="482453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na Hristova\Desktop\Снимки отчет 2019 г\DSC_77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486575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6012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829048" cy="4602163"/>
          </a:xfrm>
        </p:spPr>
        <p:txBody>
          <a:bodyPr>
            <a:normAutofit/>
          </a:bodyPr>
          <a:lstStyle/>
          <a:p>
            <a:endParaRPr lang="bg-BG" sz="1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Проекти - „Нова възможност за деца и младежи в Община Враца – Проект 1 и Проект 2“ – над                1 068 000 лв.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C:\Users\Ana Hristova\Desktop\Снимки отчет 2019 г\2334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6672"/>
            <a:ext cx="410445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a Hristova\Desktop\Снимки отчет 2019 г\2334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413918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na Hristova\Desktop\Снимки отчет 2019 г\2334 (5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9" y="3501008"/>
            <a:ext cx="3611313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57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47248" cy="1139726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rgbClr val="006600"/>
                </a:solidFill>
              </a:rPr>
              <a:t>Бюджет 2019 г</a:t>
            </a:r>
            <a:r>
              <a:rPr lang="bg-BG" sz="3200" dirty="0" smtClean="0">
                <a:solidFill>
                  <a:srgbClr val="006600"/>
                </a:solidFill>
              </a:rPr>
              <a:t>.</a:t>
            </a:r>
            <a:br>
              <a:rPr lang="bg-BG" sz="3200" dirty="0" smtClean="0">
                <a:solidFill>
                  <a:srgbClr val="006600"/>
                </a:solidFill>
              </a:rPr>
            </a:br>
            <a:r>
              <a:rPr lang="bg-BG" sz="3200" dirty="0" smtClean="0">
                <a:solidFill>
                  <a:srgbClr val="006600"/>
                </a:solidFill>
              </a:rPr>
              <a:t> </a:t>
            </a:r>
            <a:r>
              <a:rPr lang="bg-BG" sz="3200" dirty="0">
                <a:solidFill>
                  <a:srgbClr val="006600"/>
                </a:solidFill>
              </a:rPr>
              <a:t>Акценти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2348880"/>
            <a:ext cx="8147248" cy="3777283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Проект „Воден цикъл на град Враца“ – над 5 593 000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Проект „Реконструкция, ремонт и внедряване на мерки за енергийна ефективност на образователни институции“ – над 1 709 000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Проект „Изграждане на инсталация за компостиране на разделно събрани зелени отпадъци – регион Враца“ – над 383 000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Проекти „Енергийна ефективност в многофамилни жилищни сгради в град Враца – Проект 1 и Проект 2“ – над 559 000 лв.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1800" dirty="0" smtClean="0">
                <a:solidFill>
                  <a:srgbClr val="006600"/>
                </a:solidFill>
              </a:rPr>
              <a:t>Проект „Създаване на център за интегрирани комплексни социални услуги за хора с увреждания и техните семейства в Община Враца“ – над 88 000 лв.</a:t>
            </a:r>
            <a:endParaRPr lang="bg-BG" sz="1800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620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43230" cy="4602163"/>
          </a:xfrm>
        </p:spPr>
        <p:txBody>
          <a:bodyPr/>
          <a:lstStyle/>
          <a:p>
            <a:endParaRPr lang="bg-BG" sz="1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Изяви от културния календар на Община Враца</a:t>
            </a:r>
            <a:endParaRPr lang="bg-BG" sz="1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rgbClr val="0066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6146" name="Picture 2" descr="C:\Users\Ana Hristova\Desktop\Снимки отчет 2019 г\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48680"/>
            <a:ext cx="417646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na Hristova\Desktop\Снимки отчет 2019 г\DSC_05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01008"/>
            <a:ext cx="417646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na Hristova\Desktop\Снимки отчет 2019 г\DSC_06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1008"/>
            <a:ext cx="367240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17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43230" cy="4602163"/>
          </a:xfrm>
        </p:spPr>
        <p:txBody>
          <a:bodyPr/>
          <a:lstStyle/>
          <a:p>
            <a:endParaRPr lang="en-US" sz="20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Изяви от културния календар на Община Враца</a:t>
            </a:r>
          </a:p>
          <a:p>
            <a:pPr>
              <a:buFont typeface="Arial" pitchFamily="34" charset="0"/>
              <a:buChar char="•"/>
            </a:pPr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7170" name="Picture 2" descr="C:\Users\Ana Hristova\Desktop\Снимки отчет 2019 г\DSC_80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12776"/>
            <a:ext cx="511175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59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43230" cy="4602163"/>
          </a:xfrm>
        </p:spPr>
        <p:txBody>
          <a:bodyPr/>
          <a:lstStyle/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Изяви от културния календар на Община Враца</a:t>
            </a:r>
          </a:p>
          <a:p>
            <a:pPr>
              <a:buFont typeface="Arial" pitchFamily="34" charset="0"/>
              <a:buChar char="•"/>
            </a:pPr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8194" name="Picture 2" descr="C:\Users\Ana Hristova\Desktop\Снимки отчет 2019 г\DSC_136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48680"/>
            <a:ext cx="460851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na Hristova\Desktop\Снимки отчет 2019 г\DSC_18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645024"/>
            <a:ext cx="460851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8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250704" cy="4602163"/>
          </a:xfrm>
        </p:spPr>
        <p:txBody>
          <a:bodyPr/>
          <a:lstStyle/>
          <a:p>
            <a:endParaRPr lang="bg-BG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Изяви от културния календар на </a:t>
            </a: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Община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Враца</a:t>
            </a:r>
            <a:endParaRPr lang="bg-BG" sz="1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9218" name="Picture 2" descr="C:\Users\Ana Hristova\Desktop\Снимки отчет 2019 г\DSC_0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89451"/>
            <a:ext cx="4320480" cy="272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na Hristova\Desktop\Снимки отчет 2019 г\DSC_56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573016"/>
            <a:ext cx="432047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11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solidFill>
                  <a:srgbClr val="006600"/>
                </a:solidFill>
              </a:rPr>
              <a:t>Бюджет </a:t>
            </a:r>
            <a:r>
              <a:rPr lang="bg-BG" sz="3200" dirty="0" smtClean="0">
                <a:solidFill>
                  <a:srgbClr val="006600"/>
                </a:solidFill>
              </a:rPr>
              <a:t>2019 </a:t>
            </a:r>
            <a:r>
              <a:rPr lang="bg-BG" sz="3200" dirty="0">
                <a:solidFill>
                  <a:srgbClr val="006600"/>
                </a:solidFill>
              </a:rPr>
              <a:t>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250704" cy="4602163"/>
          </a:xfrm>
        </p:spPr>
        <p:txBody>
          <a:bodyPr>
            <a:normAutofit/>
          </a:bodyPr>
          <a:lstStyle/>
          <a:p>
            <a:endParaRPr lang="bg-BG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1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Изяви от културния календар на Община </a:t>
            </a:r>
            <a:endParaRPr lang="bg-BG" sz="1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Враца</a:t>
            </a:r>
            <a:endParaRPr lang="bg-BG" sz="1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  <p:pic>
        <p:nvPicPr>
          <p:cNvPr id="10242" name="Picture 2" descr="C:\Users\Ana Hristova\Desktop\Снимки отчет 2019 г\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48680"/>
            <a:ext cx="417646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na Hristova\Desktop\Снимки отчет 2019 г\DSC_84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73016"/>
            <a:ext cx="417646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142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rgbClr val="006600"/>
                </a:solidFill>
              </a:rPr>
              <a:t>Бюджет 2019 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826768" cy="4602163"/>
          </a:xfrm>
        </p:spPr>
        <p:txBody>
          <a:bodyPr>
            <a:normAutofit/>
          </a:bodyPr>
          <a:lstStyle/>
          <a:p>
            <a:endParaRPr lang="bg-BG" sz="2000" b="1" dirty="0" smtClean="0">
              <a:solidFill>
                <a:srgbClr val="006600"/>
              </a:solidFill>
            </a:endParaRPr>
          </a:p>
          <a:p>
            <a:endParaRPr lang="bg-BG" sz="2000" b="1" dirty="0" smtClean="0">
              <a:solidFill>
                <a:srgbClr val="006600"/>
              </a:solidFill>
            </a:endParaRPr>
          </a:p>
          <a:p>
            <a:r>
              <a:rPr lang="bg-BG" sz="1800" b="1" dirty="0" smtClean="0">
                <a:solidFill>
                  <a:srgbClr val="006600"/>
                </a:solidFill>
              </a:rPr>
              <a:t>Спортно-туристически </a:t>
            </a:r>
          </a:p>
          <a:p>
            <a:r>
              <a:rPr lang="bg-BG" sz="1800" b="1" dirty="0" smtClean="0">
                <a:solidFill>
                  <a:srgbClr val="006600"/>
                </a:solidFill>
              </a:rPr>
              <a:t>прояви на Община Враца</a:t>
            </a:r>
            <a:endParaRPr lang="bg-BG" sz="1800" b="1" dirty="0">
              <a:solidFill>
                <a:srgbClr val="006600"/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ОБЩИНА ВРАЦА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11266" name="Picture 2" descr="C:\Users\Ana Hristova\Desktop\Снимки отчет 2019 г\58377069_337331863586582_6823726937601474560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2"/>
            <a:ext cx="439248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na Hristova\Desktop\Снимки отчет 2019 г\65068783_342544023089220_5212293124113563648_n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140968"/>
            <a:ext cx="489654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rgbClr val="006600"/>
                </a:solidFill>
              </a:rPr>
              <a:t>Бюджет 2019 г. Акценти</a:t>
            </a:r>
            <a:endParaRPr lang="bg-BG" sz="3200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70784" cy="4602163"/>
          </a:xfrm>
        </p:spPr>
        <p:txBody>
          <a:bodyPr>
            <a:normAutofit/>
          </a:bodyPr>
          <a:lstStyle/>
          <a:p>
            <a:endParaRPr lang="bg-BG" sz="2000" b="1" dirty="0" smtClean="0">
              <a:solidFill>
                <a:srgbClr val="006600"/>
              </a:solidFill>
            </a:endParaRP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</a:rPr>
              <a:t>Спортно-туристически </a:t>
            </a:r>
          </a:p>
          <a:p>
            <a:pPr lvl="0">
              <a:buClr>
                <a:prstClr val="black">
                  <a:shade val="95000"/>
                </a:prstClr>
              </a:buClr>
            </a:pPr>
            <a:r>
              <a:rPr lang="bg-BG" sz="1800" b="1" dirty="0">
                <a:solidFill>
                  <a:srgbClr val="006600"/>
                </a:solidFill>
              </a:rPr>
              <a:t>прояви на Община Враца</a:t>
            </a: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tx2"/>
                </a:solidFill>
              </a:rPr>
              <a:t>ОБЩИНА ВРАЦА</a:t>
            </a:r>
            <a:endParaRPr lang="bg-BG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C:\Users\Ana Hristova\Desktop\Снимки отчет 2019 г\DSC_79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6672"/>
            <a:ext cx="396044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na Hristova\Desktop\Отчет-Маринова\Спортни събития\3344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396044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Ana Hristova\Desktop\Снимки отчет 2019 г\57420731_431427017612991_2543426422341369856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374441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/>
          <a:lstStyle/>
          <a:p>
            <a:r>
              <a:rPr lang="bg-BG" dirty="0" smtClean="0">
                <a:solidFill>
                  <a:srgbClr val="006600"/>
                </a:solidFill>
              </a:rPr>
              <a:t>Благодаря за вниманието!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124A1B"/>
                </a:solidFill>
              </a:rPr>
              <a:t>ОБЩИНА ВРАЦА</a:t>
            </a:r>
            <a:endParaRPr lang="bg-BG" b="1" dirty="0">
              <a:solidFill>
                <a:srgbClr val="124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98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6">
      <a:dk1>
        <a:sysClr val="windowText" lastClr="000000"/>
      </a:dk1>
      <a:lt1>
        <a:sysClr val="window" lastClr="FFFFFF"/>
      </a:lt1>
      <a:dk2>
        <a:srgbClr val="124A1B"/>
      </a:dk2>
      <a:lt2>
        <a:srgbClr val="F0FEF8"/>
      </a:lt2>
      <a:accent1>
        <a:srgbClr val="124A1B"/>
      </a:accent1>
      <a:accent2>
        <a:srgbClr val="10C2C2"/>
      </a:accent2>
      <a:accent3>
        <a:srgbClr val="00FF00"/>
      </a:accent3>
      <a:accent4>
        <a:srgbClr val="73F8BC"/>
      </a:accent4>
      <a:accent5>
        <a:srgbClr val="FFFF00"/>
      </a:accent5>
      <a:accent6>
        <a:srgbClr val="FF3300"/>
      </a:accent6>
      <a:hlink>
        <a:srgbClr val="C8F8E6"/>
      </a:hlink>
      <a:folHlink>
        <a:srgbClr val="66CCF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6">
    <a:dk1>
      <a:sysClr val="windowText" lastClr="000000"/>
    </a:dk1>
    <a:lt1>
      <a:sysClr val="window" lastClr="FFFFFF"/>
    </a:lt1>
    <a:dk2>
      <a:srgbClr val="124A1B"/>
    </a:dk2>
    <a:lt2>
      <a:srgbClr val="F0FEF8"/>
    </a:lt2>
    <a:accent1>
      <a:srgbClr val="124A1B"/>
    </a:accent1>
    <a:accent2>
      <a:srgbClr val="10C2C2"/>
    </a:accent2>
    <a:accent3>
      <a:srgbClr val="00FF00"/>
    </a:accent3>
    <a:accent4>
      <a:srgbClr val="73F8BC"/>
    </a:accent4>
    <a:accent5>
      <a:srgbClr val="FFFF00"/>
    </a:accent5>
    <a:accent6>
      <a:srgbClr val="FF3300"/>
    </a:accent6>
    <a:hlink>
      <a:srgbClr val="C8F8E6"/>
    </a:hlink>
    <a:folHlink>
      <a:srgbClr val="66CCFF"/>
    </a:folHlink>
  </a:clrScheme>
  <a:fontScheme name="Apex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Apex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12576</TotalTime>
  <Words>6803</Words>
  <Application>Microsoft Office PowerPoint</Application>
  <PresentationFormat>On-screen Show (4:3)</PresentationFormat>
  <Paragraphs>1604</Paragraphs>
  <Slides>80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Apex</vt:lpstr>
      <vt:lpstr>ОТЧЕТ ЗА ИЗПЪЛНЕНИЕТО НА БЮДЖЕТА НА ОБЩИНА ВРАЦА ЗА   2019 ГОДИНА</vt:lpstr>
      <vt:lpstr>Отчет за изпълнението на бюджета на Община Враца за  2019 година</vt:lpstr>
      <vt:lpstr>Финансови показатели по бюджета на Община Враца към 31.12.2019 г. </vt:lpstr>
      <vt:lpstr>Приходна част на бюджета към 31.12.2019 г. </vt:lpstr>
      <vt:lpstr>Приходна част на бюджета по отчет към 31.12.2019 г. </vt:lpstr>
      <vt:lpstr>Приходна част на бюджета за 2019 г.  спрямо 2017 г. и 2018 г.</vt:lpstr>
      <vt:lpstr>Приходна част на бюджета за 2019 г. спрямо 2017 г. и 2018 г. </vt:lpstr>
      <vt:lpstr>Приходна част на бюджета за 2019 г. спрямо 2017 г. и 2018 г.</vt:lpstr>
      <vt:lpstr>Приходна част на бюджета за 2019 г. спрямо 2017 г. и 2018 г.</vt:lpstr>
      <vt:lpstr>Сравнителна информация по приходната част на бюджета за 2019 г. спрямо 2017 г. и 2018 г.  Местни дейности  Данъчни приходи</vt:lpstr>
      <vt:lpstr>Сравнителна информация по приходната част на бюджета за 2019 г. спрямо 2017 г. и 2018 г.  Местни дейности  Неданъчни приходи</vt:lpstr>
      <vt:lpstr>Сравнителна информация по приходната част на бюджета за 2019 г. спрямо 2017 г. и 2018 г.   Държавни дейности  Неданъчни приходи</vt:lpstr>
      <vt:lpstr>Приходна част на бюджета Държавни дейности</vt:lpstr>
      <vt:lpstr>Финансови показатели по приходната част на бюджета, в частта държавни дейности по отчетна информация</vt:lpstr>
      <vt:lpstr>Приходна част на бюджета Държавни дейности Неданъчни приходи</vt:lpstr>
      <vt:lpstr>Финансови показатели по приходната част на бюджета, в частта държавни дейности Структура на неданъчните приходи по отчет</vt:lpstr>
      <vt:lpstr>Приходна част на бюджета Държавни дейности Бюджетни взаимоотношения </vt:lpstr>
      <vt:lpstr>Приходна част на бюджета Държавни дейности Финансиране на бюджетното салдо </vt:lpstr>
      <vt:lpstr>Приходна част на бюджета Местни дейности   </vt:lpstr>
      <vt:lpstr>Финансови показатели по приходната част на бюджета, в частта местни дейности по отчетна информация </vt:lpstr>
      <vt:lpstr>Приходна част на бюджета Местни дейности Данъчни приходи  </vt:lpstr>
      <vt:lpstr>Финансови показатели по приходната част на бюджета, в частта местни дейности  Структура на данъчните приходи</vt:lpstr>
      <vt:lpstr>Приходна част на бюджета Местни дейности  Неданъчни приходи</vt:lpstr>
      <vt:lpstr>Финансови показатели по приходната част на бюджета, в частта местни дейности  Структура на неданъчните приходи</vt:lpstr>
      <vt:lpstr>Приходна част на бюджета Местни дейности  Взаимоотношения с Централния бюджет</vt:lpstr>
      <vt:lpstr>Приходна част на бюджета  Местни дейности  Бюджетни взаимоотношения</vt:lpstr>
      <vt:lpstr>Приходна част на бюджета  Местни дейности Финансиране на бюджетното салдо</vt:lpstr>
      <vt:lpstr>Разходна част на бюджета Изпълнение на разходите по  делегирани отговорности</vt:lpstr>
      <vt:lpstr>Разходна част на бюджета Изпълнение на разходите по  делегирани отговорности</vt:lpstr>
      <vt:lpstr>Разходна част на бюджета</vt:lpstr>
      <vt:lpstr>Разходна част на бюджета</vt:lpstr>
      <vt:lpstr>Разходна част на бюджета</vt:lpstr>
      <vt:lpstr>Разходна част на бюджета Обобщена информация на показателите по икономически елементи</vt:lpstr>
      <vt:lpstr>Разходна част на бюджета Структура на показателите по разходната част на бюджета по икономически елементи</vt:lpstr>
      <vt:lpstr>Сравнителна информация за показателите по делегирани отговорности и функции по разходната част на бюджета за 2019 г. спрямо 2017 г. и 2018 г.</vt:lpstr>
      <vt:lpstr>Сравнителна информация за показателите по делегирани отговорности и функции по разходната част на бюджета за 2019 г. спрямо 2017 г. и 2018 г.  Държавни дейности</vt:lpstr>
      <vt:lpstr>Сравнителна информация за показателите по делегирани отговорности и функции по разходната част на бюджета за 2019 г. спрямо 2017 г. и 2018 г.</vt:lpstr>
      <vt:lpstr>Сравнителна информация за показателите по делегирани отговорности и функции по разходната част на бюджета за 2019 г. спрямо 2017 г. и 2018 г.  Местни дейности</vt:lpstr>
      <vt:lpstr>Сравнителна информация за показателите по делегирани отговорности и функции по разходната част на бюджета за 2019 г. спрямо 2017 г. и 2018 г.:</vt:lpstr>
      <vt:lpstr>Сравнителна информация за показателите по делегирани отговорности и функции по разходната част на бюджета за 2019 г. спрямо 2017 г. и 2018 г.  Държавни дейности, дофинансирани с местни приходи</vt:lpstr>
      <vt:lpstr>Разходна част на бюджета Обобщена информация за показателите по разходната част на бюджета по функции</vt:lpstr>
      <vt:lpstr>Разходна част на бюджета Информация за структурата на показателите по разходната част на бюджета по функции</vt:lpstr>
      <vt:lpstr> Информация за реализираните инвестиции по делегирани отговорности</vt:lpstr>
      <vt:lpstr>Планирани средства за инвестиции по бюджета по делегирани дейности и видове разходи</vt:lpstr>
      <vt:lpstr>Реализирани инвестиции по делегирани дейности и видове разходи  </vt:lpstr>
      <vt:lpstr>Финансово състояние Бюджетно салдо и финансиране на бюджетното салдо към 31.12.2019 г. в лева:</vt:lpstr>
      <vt:lpstr>Сметки за средства от                  Европейския съюз</vt:lpstr>
      <vt:lpstr>Общински дълг</vt:lpstr>
      <vt:lpstr>Бюджет 2019г.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 Акценти</vt:lpstr>
      <vt:lpstr>Бюджет 2019 г. Програма за капиталови разходи – Бюджет 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 Акценти</vt:lpstr>
      <vt:lpstr>Бюджет 2019 г. Програма за капиталови разходи - Проекти Акценти</vt:lpstr>
      <vt:lpstr>Бюджет 2019 г. Акценти</vt:lpstr>
      <vt:lpstr>Бюджет 2019 г. 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Бюджет 2019 г. Акценти</vt:lpstr>
      <vt:lpstr>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Rumiana Marinova</dc:creator>
  <cp:lastModifiedBy>Rumiana Marinova</cp:lastModifiedBy>
  <cp:revision>1723</cp:revision>
  <cp:lastPrinted>2017-08-02T14:50:20Z</cp:lastPrinted>
  <dcterms:created xsi:type="dcterms:W3CDTF">2015-07-02T15:46:45Z</dcterms:created>
  <dcterms:modified xsi:type="dcterms:W3CDTF">2020-08-18T08:39:17Z</dcterms:modified>
</cp:coreProperties>
</file>