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68" r:id="rId1"/>
  </p:sldMasterIdLst>
  <p:notesMasterIdLst>
    <p:notesMasterId r:id="rId31"/>
  </p:notesMasterIdLst>
  <p:handoutMasterIdLst>
    <p:handoutMasterId r:id="rId32"/>
  </p:handoutMasterIdLst>
  <p:sldIdLst>
    <p:sldId id="256" r:id="rId2"/>
    <p:sldId id="326" r:id="rId3"/>
    <p:sldId id="328" r:id="rId4"/>
    <p:sldId id="299" r:id="rId5"/>
    <p:sldId id="300" r:id="rId6"/>
    <p:sldId id="320" r:id="rId7"/>
    <p:sldId id="311" r:id="rId8"/>
    <p:sldId id="304" r:id="rId9"/>
    <p:sldId id="341" r:id="rId10"/>
    <p:sldId id="342" r:id="rId11"/>
    <p:sldId id="343" r:id="rId12"/>
    <p:sldId id="340" r:id="rId13"/>
    <p:sldId id="344" r:id="rId14"/>
    <p:sldId id="336" r:id="rId15"/>
    <p:sldId id="337" r:id="rId16"/>
    <p:sldId id="301" r:id="rId17"/>
    <p:sldId id="308" r:id="rId18"/>
    <p:sldId id="339" r:id="rId19"/>
    <p:sldId id="332" r:id="rId20"/>
    <p:sldId id="331" r:id="rId21"/>
    <p:sldId id="333" r:id="rId22"/>
    <p:sldId id="330" r:id="rId23"/>
    <p:sldId id="334" r:id="rId24"/>
    <p:sldId id="322" r:id="rId25"/>
    <p:sldId id="329" r:id="rId26"/>
    <p:sldId id="285" r:id="rId27"/>
    <p:sldId id="297" r:id="rId28"/>
    <p:sldId id="298" r:id="rId29"/>
    <p:sldId id="338" r:id="rId30"/>
  </p:sldIdLst>
  <p:sldSz cx="9144000" cy="6858000" type="screen4x3"/>
  <p:notesSz cx="6797675" cy="9926638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B050"/>
    <a:srgbClr val="00FF99"/>
    <a:srgbClr val="FFFFFF"/>
    <a:srgbClr val="13501D"/>
    <a:srgbClr val="003300"/>
    <a:srgbClr val="FF9966"/>
    <a:srgbClr val="FFFF66"/>
    <a:srgbClr val="00FF00"/>
    <a:srgbClr val="FF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28" autoAdjust="0"/>
  </p:normalViewPr>
  <p:slideViewPr>
    <p:cSldViewPr>
      <p:cViewPr>
        <p:scale>
          <a:sx n="80" d="100"/>
          <a:sy n="80" d="100"/>
        </p:scale>
        <p:origin x="-2520" y="-7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20" y="413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3876552-E821-4FDD-B49D-3D8165B2D89D}" type="datetimeFigureOut">
              <a:rPr lang="bg-BG"/>
              <a:pPr>
                <a:defRPr/>
              </a:pPr>
              <a:t>29.8.2023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4696AAB-9846-49DF-B444-E1226DAD91D6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03486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F055CF-2FA4-446E-8C37-069177DA78B1}" type="datetimeFigureOut">
              <a:rPr lang="bg-BG"/>
              <a:pPr>
                <a:defRPr/>
              </a:pPr>
              <a:t>29.8.2023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bg-BG" noProof="0" smtClean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noProof="0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noProof="0" smtClean="0"/>
              <a:t>Второ ниво</a:t>
            </a:r>
          </a:p>
          <a:p>
            <a:pPr lvl="2"/>
            <a:r>
              <a:rPr lang="bg-BG" noProof="0" smtClean="0"/>
              <a:t>Трето ниво</a:t>
            </a:r>
          </a:p>
          <a:p>
            <a:pPr lvl="3"/>
            <a:r>
              <a:rPr lang="bg-BG" noProof="0" smtClean="0"/>
              <a:t>Четвърто ниво</a:t>
            </a:r>
          </a:p>
          <a:p>
            <a:pPr lvl="4"/>
            <a:r>
              <a:rPr lang="bg-BG" noProof="0" smtClean="0"/>
              <a:t>Пето ниво</a:t>
            </a:r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81E55F2-568C-4C1F-B3D2-488B20B0FB0D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496965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1E55F2-568C-4C1F-B3D2-488B20B0FB0D}" type="slidenum">
              <a:rPr lang="bg-BG" smtClean="0"/>
              <a:pPr>
                <a:defRPr/>
              </a:pPr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6222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Контейнер за изображение на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Контейнер за бележ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bg-BG" smtClean="0"/>
          </a:p>
        </p:txBody>
      </p:sp>
      <p:sp>
        <p:nvSpPr>
          <p:cNvPr id="27652" name="Контейнер за номер на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1891DCF-4676-45A0-B46E-32DAF0D35C49}" type="slidenum">
              <a:rPr lang="bg-BG" smtClean="0"/>
              <a:pPr/>
              <a:t>28</a:t>
            </a:fld>
            <a:endParaRPr 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A7F8EC2-3A9A-48CD-B9E9-2037C0933B1C}" type="datetimeFigureOut">
              <a:rPr lang="bg-BG" smtClean="0"/>
              <a:pPr>
                <a:defRPr/>
              </a:pPr>
              <a:t>29.8.2023 г.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89CB5E0-6313-4835-ACF0-718F73505B87}" type="slidenum">
              <a:rPr lang="bg-BG" smtClean="0"/>
              <a:pPr>
                <a:defRPr/>
              </a:pPr>
              <a:t>‹#›</a:t>
            </a:fld>
            <a:endParaRPr lang="bg-B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69" r:id="rId1"/>
    <p:sldLayoutId id="2147484070" r:id="rId2"/>
    <p:sldLayoutId id="2147484071" r:id="rId3"/>
    <p:sldLayoutId id="2147484072" r:id="rId4"/>
    <p:sldLayoutId id="2147484073" r:id="rId5"/>
    <p:sldLayoutId id="2147484074" r:id="rId6"/>
    <p:sldLayoutId id="2147484075" r:id="rId7"/>
    <p:sldLayoutId id="2147484076" r:id="rId8"/>
    <p:sldLayoutId id="2147484077" r:id="rId9"/>
    <p:sldLayoutId id="2147484078" r:id="rId10"/>
    <p:sldLayoutId id="21474840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37893" y="260648"/>
            <a:ext cx="8496944" cy="79208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41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ПРОЕКТОБЮДЖЕТ </a:t>
            </a:r>
            <a:r>
              <a:rPr lang="bg-BG" sz="41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20</a:t>
            </a:r>
            <a:r>
              <a:rPr lang="en-US" sz="41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2</a:t>
            </a:r>
            <a:r>
              <a:rPr lang="bg-BG" sz="41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3 година</a:t>
            </a:r>
            <a:endParaRPr lang="bg-BG" sz="4100" b="1" dirty="0">
              <a:ln w="11430"/>
              <a:solidFill>
                <a:srgbClr val="0066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 descr="C:\Users\Win10pSM\Downloads\368069801_10162557655973765_3086824021983790717_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8511309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95536" y="188640"/>
            <a:ext cx="8424936" cy="13681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 prstMaterial="flat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ПРОЕКТОБЮДЖЕТ</a:t>
            </a:r>
            <a:r>
              <a:rPr lang="bg-BG" sz="40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 </a:t>
            </a:r>
            <a:r>
              <a:rPr lang="bg-BG" sz="4000" b="1" dirty="0" smtClean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2023 година </a:t>
            </a: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ОСНОВНА ЦЕЛ</a:t>
            </a:r>
          </a:p>
        </p:txBody>
      </p:sp>
      <p:sp>
        <p:nvSpPr>
          <p:cNvPr id="4" name="Текстово поле 3"/>
          <p:cNvSpPr txBox="1">
            <a:spLocks noChangeArrowheads="1"/>
          </p:cNvSpPr>
          <p:nvPr/>
        </p:nvSpPr>
        <p:spPr bwMode="auto">
          <a:xfrm>
            <a:off x="395536" y="1607542"/>
            <a:ext cx="8424936" cy="397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 </a:t>
            </a:r>
            <a:endParaRPr lang="en-US" sz="2800" b="1" dirty="0" smtClean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Повишаване ефективността на публичните разходи</a:t>
            </a: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Осигуряване на устойчиво местно развитие </a:t>
            </a:r>
            <a:endParaRPr lang="bg-BG" sz="2800" b="1" dirty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Поддържане и повишаване качеството на жизнената среда в населените места на общината </a:t>
            </a:r>
          </a:p>
          <a:p>
            <a:pPr marL="342900" indent="-342900" algn="just">
              <a:spcAft>
                <a:spcPts val="0"/>
              </a:spcAft>
              <a:buFont typeface="Arial" pitchFamily="34" charset="0"/>
              <a:buChar char="•"/>
            </a:pPr>
            <a:r>
              <a:rPr lang="bg-BG" sz="2800" b="1" dirty="0" smtClean="0">
                <a:solidFill>
                  <a:srgbClr val="006600"/>
                </a:solidFill>
                <a:latin typeface="Cambria" pitchFamily="18" charset="0"/>
                <a:ea typeface="Times New Roman"/>
              </a:rPr>
              <a:t>Запазена финансова стабилност</a:t>
            </a:r>
            <a:endParaRPr lang="bg-BG" sz="2800" b="1" dirty="0">
              <a:solidFill>
                <a:srgbClr val="006600"/>
              </a:solidFill>
              <a:latin typeface="Cambria" pitchFamily="18" charset="0"/>
              <a:ea typeface="Times New Roman"/>
            </a:endParaRPr>
          </a:p>
          <a:p>
            <a:pPr algn="ctr">
              <a:lnSpc>
                <a:spcPct val="150000"/>
              </a:lnSpc>
            </a:pPr>
            <a:endParaRPr lang="bg-BG" sz="1900" b="1" dirty="0" smtClean="0">
              <a:solidFill>
                <a:srgbClr val="006600"/>
              </a:solidFill>
              <a:latin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95536" y="188640"/>
            <a:ext cx="8424936" cy="136815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 prstMaterial="flat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ПРОЕКТОБЮДЖЕТ</a:t>
            </a:r>
            <a:r>
              <a:rPr lang="bg-BG" sz="40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 </a:t>
            </a:r>
            <a:r>
              <a:rPr lang="bg-BG" sz="40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2023 година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ГОДИШНИ ЦЕЛИ</a:t>
            </a:r>
            <a:endParaRPr lang="bg-BG" sz="3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4" name="Текстово поле 3"/>
          <p:cNvSpPr txBox="1">
            <a:spLocks noChangeArrowheads="1"/>
          </p:cNvSpPr>
          <p:nvPr/>
        </p:nvSpPr>
        <p:spPr bwMode="auto">
          <a:xfrm>
            <a:off x="251520" y="1772816"/>
            <a:ext cx="871296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bg-BG" sz="1600" b="1" dirty="0" smtClean="0">
                <a:solidFill>
                  <a:srgbClr val="006600"/>
                </a:solidFill>
                <a:latin typeface="Cambria" pitchFamily="18" charset="0"/>
              </a:rPr>
              <a:t>Постигане на </a:t>
            </a:r>
            <a:r>
              <a:rPr lang="bg-BG" sz="1600" b="1" dirty="0">
                <a:solidFill>
                  <a:srgbClr val="006600"/>
                </a:solidFill>
                <a:latin typeface="Cambria" pitchFamily="18" charset="0"/>
              </a:rPr>
              <a:t>р</a:t>
            </a:r>
            <a:r>
              <a:rPr lang="bg-BG" sz="1600" b="1" dirty="0" smtClean="0">
                <a:solidFill>
                  <a:srgbClr val="006600"/>
                </a:solidFill>
                <a:latin typeface="Cambria" pitchFamily="18" charset="0"/>
              </a:rPr>
              <a:t>ъст и устойчивост на данъчните и неданъчни приходи;</a:t>
            </a: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bg-BG" sz="1600" b="1" dirty="0" smtClean="0">
                <a:solidFill>
                  <a:srgbClr val="006600"/>
                </a:solidFill>
                <a:latin typeface="Cambria" pitchFamily="18" charset="0"/>
              </a:rPr>
              <a:t>Оптимизиране на качеството и обхвата на публичните услуги и осигуряване на изпълнението им в условия на икономическа несигурност;</a:t>
            </a:r>
            <a:endParaRPr lang="bg-BG" sz="1600" b="1" dirty="0">
              <a:solidFill>
                <a:srgbClr val="006600"/>
              </a:solidFill>
              <a:latin typeface="Cambria" pitchFamily="18" charset="0"/>
            </a:endParaRPr>
          </a:p>
          <a:p>
            <a:pPr marL="571500" lvl="0" indent="-5715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Осигуряване на съответствие между планирани дейности, реалистичното им остойностяване и източниците на финансиране; </a:t>
            </a: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Създаване предпоставки за развитие, поддържане и подобряване на социалната и техническата инфраструктура с оценка за икономическа обоснованост при приоритизиране на обектите;</a:t>
            </a: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Осигуряване на условия за допълнително финансиране, устойчивост и подготовка на общинските проекти по оперативни и други програми</a:t>
            </a:r>
          </a:p>
          <a:p>
            <a:pPr marL="571500" indent="-571500">
              <a:lnSpc>
                <a:spcPct val="150000"/>
              </a:lnSpc>
              <a:buFont typeface="Arial" pitchFamily="34" charset="0"/>
              <a:buChar char="•"/>
            </a:pPr>
            <a:r>
              <a:rPr lang="ru-RU" sz="1600" b="1" dirty="0">
                <a:solidFill>
                  <a:srgbClr val="006600"/>
                </a:solidFill>
                <a:latin typeface="Cambria" pitchFamily="18" charset="0"/>
              </a:rPr>
              <a:t>П</a:t>
            </a:r>
            <a:r>
              <a:rPr lang="ru-RU" sz="1600" b="1" dirty="0" smtClean="0">
                <a:solidFill>
                  <a:srgbClr val="006600"/>
                </a:solidFill>
                <a:latin typeface="Cambria" pitchFamily="18" charset="0"/>
              </a:rPr>
              <a:t>оддържане на условия за прозрачност, публичност и граждански контрол при планирането и разходването на публичните средства.</a:t>
            </a:r>
            <a:endParaRPr lang="bg-BG" sz="1600" b="1" dirty="0" smtClean="0">
              <a:solidFill>
                <a:srgbClr val="006600"/>
              </a:solidFill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7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Текстово поле 3"/>
          <p:cNvSpPr txBox="1">
            <a:spLocks noChangeArrowheads="1"/>
          </p:cNvSpPr>
          <p:nvPr/>
        </p:nvSpPr>
        <p:spPr bwMode="auto">
          <a:xfrm>
            <a:off x="323528" y="1628800"/>
            <a:ext cx="8405626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Създаване, обновяване и поддържане на безопасни и достъпни публични пространства в населените места на общината;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Ремонт и поддържане на улиците и пешеходните зони  в населените места </a:t>
            </a:r>
            <a:r>
              <a:rPr lang="ru-RU" sz="2000" b="1" dirty="0">
                <a:solidFill>
                  <a:srgbClr val="006600"/>
                </a:solidFill>
                <a:latin typeface="Cambria" pitchFamily="18" charset="0"/>
              </a:rPr>
              <a:t>на </a:t>
            </a: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общината;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Обособяване и поддържане на зони за паркиране;</a:t>
            </a:r>
          </a:p>
          <a:p>
            <a:pPr marL="285750" indent="-28575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>
                <a:solidFill>
                  <a:srgbClr val="006600"/>
                </a:solidFill>
                <a:latin typeface="Cambria" pitchFamily="18" charset="0"/>
              </a:rPr>
              <a:t>Р</a:t>
            </a:r>
            <a:r>
              <a:rPr lang="ru-RU" sz="2000" b="1" dirty="0" smtClean="0">
                <a:solidFill>
                  <a:srgbClr val="006600"/>
                </a:solidFill>
                <a:latin typeface="Cambria" pitchFamily="18" charset="0"/>
              </a:rPr>
              <a:t>емонт и поддържане на общинската пътна мрежа.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23528" y="260649"/>
            <a:ext cx="8369622" cy="122413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ПРОЕКТОБЮДЖЕТ </a:t>
            </a: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</a:rPr>
              <a:t>2023 година ПРИОРИТЕТИ</a:t>
            </a:r>
            <a:endParaRPr lang="bg-BG" sz="3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47807" y="404664"/>
            <a:ext cx="8319868" cy="11521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2023 </a:t>
            </a: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</a:t>
            </a:r>
          </a:p>
        </p:txBody>
      </p:sp>
      <p:sp>
        <p:nvSpPr>
          <p:cNvPr id="1028" name="Текстово поле 4"/>
          <p:cNvSpPr txBox="1">
            <a:spLocks noChangeArrowheads="1"/>
          </p:cNvSpPr>
          <p:nvPr/>
        </p:nvSpPr>
        <p:spPr bwMode="auto">
          <a:xfrm>
            <a:off x="447807" y="1988840"/>
            <a:ext cx="8319868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g-BG" sz="4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Проектът </a:t>
            </a:r>
            <a:r>
              <a:rPr lang="bg-BG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за </a:t>
            </a:r>
            <a:r>
              <a:rPr lang="bg-BG" sz="4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Бюджет </a:t>
            </a:r>
            <a:r>
              <a:rPr lang="bg-BG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на Община Враца за</a:t>
            </a:r>
          </a:p>
          <a:p>
            <a:pPr algn="ctr"/>
            <a:r>
              <a:rPr lang="bg-BG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2023 година е</a:t>
            </a:r>
            <a:r>
              <a:rPr lang="en-US" sz="4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48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algn="ctr"/>
            <a:r>
              <a:rPr lang="bg-BG" sz="48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116 595 122 лева</a:t>
            </a:r>
            <a:endParaRPr lang="bg-BG" sz="4800" dirty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19224" y="404664"/>
            <a:ext cx="8319868" cy="11521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2023 ГОДИНА ДЪРЖАВНИ ДЕЙНОСТИ</a:t>
            </a:r>
          </a:p>
        </p:txBody>
      </p:sp>
      <p:sp>
        <p:nvSpPr>
          <p:cNvPr id="9219" name="Текстово поле 1"/>
          <p:cNvSpPr txBox="1">
            <a:spLocks noChangeArrowheads="1"/>
          </p:cNvSpPr>
          <p:nvPr/>
        </p:nvSpPr>
        <p:spPr bwMode="auto">
          <a:xfrm>
            <a:off x="559260" y="1772816"/>
            <a:ext cx="798674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Приходна част на бюджета в държавни дейности:        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72 372 532лв.</a:t>
            </a: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 Трансфери от ЦБ - Обща </a:t>
            </a: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субсидия за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държавни</a:t>
            </a:r>
          </a:p>
          <a:p>
            <a:pPr algn="just">
              <a:lnSpc>
                <a:spcPct val="150000"/>
              </a:lnSpc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  дейности</a:t>
            </a: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65 245 857лв.</a:t>
            </a: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Трансфери и безлихвени заеми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:  312 324лв.</a:t>
            </a:r>
            <a:endParaRPr lang="en-US" sz="2400" b="1" dirty="0" smtClean="0">
              <a:solidFill>
                <a:srgbClr val="006600"/>
              </a:solidFill>
              <a:latin typeface="Cambria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Чужди средства и друго финансиране: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-723 619лв.</a:t>
            </a:r>
          </a:p>
          <a:p>
            <a:pPr algn="just">
              <a:lnSpc>
                <a:spcPct val="15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 Преходен остатък от 2022 г. </a:t>
            </a:r>
            <a:r>
              <a:rPr lang="en-US" sz="2400" dirty="0" smtClean="0">
                <a:solidFill>
                  <a:srgbClr val="006600"/>
                </a:solidFill>
                <a:latin typeface="Cambria" pitchFamily="18" charset="0"/>
              </a:rPr>
              <a:t>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7 537 970 лв.</a:t>
            </a:r>
            <a:endParaRPr lang="en-US" sz="2400" b="1" dirty="0" smtClean="0">
              <a:solidFill>
                <a:srgbClr val="006600"/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8037" y="188640"/>
            <a:ext cx="8319868" cy="12961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 fontAlgn="auto">
              <a:spcAft>
                <a:spcPts val="0"/>
              </a:spcAft>
              <a:defRPr/>
            </a:pPr>
            <a:r>
              <a:rPr lang="bg-BG" sz="3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2023 ГОДИНА МЕСТНИ ДЕЙНОСТИ</a:t>
            </a:r>
          </a:p>
        </p:txBody>
      </p:sp>
      <p:sp>
        <p:nvSpPr>
          <p:cNvPr id="10243" name="Текстово поле 1"/>
          <p:cNvSpPr txBox="1">
            <a:spLocks noChangeArrowheads="1"/>
          </p:cNvSpPr>
          <p:nvPr/>
        </p:nvSpPr>
        <p:spPr bwMode="auto">
          <a:xfrm>
            <a:off x="468036" y="1556792"/>
            <a:ext cx="8319867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Приходна част на бюджета в мести дейности:                     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44 222 590 лв.</a:t>
            </a:r>
            <a:endParaRPr lang="bg-BG" sz="2400" dirty="0" smtClean="0">
              <a:latin typeface="Cambria" pitchFamily="18" charset="0"/>
            </a:endParaRPr>
          </a:p>
          <a:p>
            <a:pPr algn="just"/>
            <a:endParaRPr lang="bg-BG" sz="2000" dirty="0">
              <a:latin typeface="Cambria Math" pitchFamily="18" charset="0"/>
            </a:endParaRPr>
          </a:p>
          <a:p>
            <a:pPr algn="just"/>
            <a:r>
              <a:rPr lang="bg-BG" i="1" dirty="0" smtClean="0">
                <a:latin typeface="Cambria" pitchFamily="18" charset="0"/>
              </a:rPr>
              <a:t>Постъпления </a:t>
            </a:r>
            <a:r>
              <a:rPr lang="bg-BG" i="1" dirty="0">
                <a:latin typeface="Cambria" pitchFamily="18" charset="0"/>
              </a:rPr>
              <a:t>за местни дейности и дофинансиране за държавни дейности</a:t>
            </a:r>
            <a:r>
              <a:rPr lang="bg-BG" i="1" dirty="0" smtClean="0">
                <a:latin typeface="Cambria" pitchFamily="18" charset="0"/>
              </a:rPr>
              <a:t>:</a:t>
            </a:r>
          </a:p>
          <a:p>
            <a:pPr algn="just"/>
            <a:endParaRPr lang="bg-BG" sz="1600" i="1" dirty="0">
              <a:latin typeface="Cambria" pitchFamily="18" charset="0"/>
            </a:endParaRPr>
          </a:p>
          <a:p>
            <a:pPr algn="just">
              <a:buFontTx/>
              <a:buChar char="-"/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Данъчни приходи: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10 109 000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</a:rPr>
              <a:t>.</a:t>
            </a:r>
          </a:p>
          <a:p>
            <a:pPr algn="just">
              <a:buFontTx/>
              <a:buChar char="-"/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</a:rPr>
              <a:t>Неданъчни приходи: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15 356 689 лв.</a:t>
            </a: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Трансфери от ЦБ: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8 317 900 лв.</a:t>
            </a:r>
            <a:endParaRPr lang="bg-BG" sz="2400" b="1" dirty="0">
              <a:solidFill>
                <a:srgbClr val="006600"/>
              </a:solidFill>
              <a:latin typeface="Cambria" pitchFamily="18" charset="0"/>
            </a:endParaRP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Трансфери и безлихвени заеми: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-3 145 189 лв.</a:t>
            </a:r>
          </a:p>
          <a:p>
            <a:pPr algn="just">
              <a:buFontTx/>
              <a:buChar char="-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</a:rPr>
              <a:t>Придобиване на дялове, акции и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</a:rPr>
              <a:t>съучастия: </a:t>
            </a: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</a:rPr>
              <a:t>- 10 000 лв. </a:t>
            </a:r>
            <a:endParaRPr lang="bg-BG" sz="2400" b="1" dirty="0">
              <a:solidFill>
                <a:srgbClr val="006600"/>
              </a:solidFill>
              <a:latin typeface="Cambria" pitchFamily="18" charset="0"/>
            </a:endParaRP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Заеми: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3 992 112 лв.</a:t>
            </a:r>
          </a:p>
          <a:p>
            <a:pPr algn="just">
              <a:buFontTx/>
              <a:buChar char="-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Чужди средства и друго финансиране: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-2 483 391 лв.</a:t>
            </a:r>
          </a:p>
          <a:p>
            <a:pPr algn="just"/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</a:rPr>
              <a:t>-Преходен остатък от 2022 г. </a:t>
            </a:r>
            <a:r>
              <a:rPr lang="en-US" sz="2400" dirty="0" smtClean="0">
                <a:solidFill>
                  <a:srgbClr val="006600"/>
                </a:solidFill>
                <a:latin typeface="Cambria" pitchFamily="18" charset="0"/>
              </a:rPr>
              <a:t>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</a:rPr>
              <a:t>12 085 469 лв.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5841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ИКОНОМИЧЕСКИ ТИП</a:t>
            </a:r>
          </a:p>
          <a:p>
            <a:pPr algn="ctr" fontAlgn="auto">
              <a:spcAft>
                <a:spcPts val="0"/>
              </a:spcAft>
              <a:defRPr/>
            </a:pPr>
            <a:endParaRPr lang="bg-BG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00842" y="2060848"/>
            <a:ext cx="8319868" cy="558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Възнаграждения и осигурителни вноски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64 664 572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Издръжка                                                                          35 387 833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Данъци, такси и административни санкции         –170 835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Стипендии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                                      374 014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Текущи трансфери, обезщетения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помощи за домакинствата                                            435 526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Субсидии за нефинансови предприятия                       49 469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Субсидии за юридически лица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 нестопанска цел                                                              2 349 480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членски внос                                                       45 617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лихви по заеми                                                886 500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Придобиване на нефинансови активи                  12 572 946 лв.</a:t>
            </a:r>
          </a:p>
          <a:p>
            <a:pPr algn="just">
              <a:buFont typeface="Arial" charset="0"/>
              <a:buNone/>
            </a:pPr>
            <a:r>
              <a:rPr lang="bg-BG" sz="2100" b="1" dirty="0" smtClean="0">
                <a:latin typeface="Cambria" pitchFamily="18" charset="0"/>
                <a:ea typeface="Cambria Math" pitchFamily="18" charset="0"/>
              </a:rPr>
              <a:t>Всичко по бюджет 2023 г.                                     116 595 122 лв.</a:t>
            </a: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2961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2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ИКОНОМИЧЕСКИ ТИП В ДЪРЖАВНИ ДЕЙНОСТИ</a:t>
            </a:r>
          </a:p>
          <a:p>
            <a:pPr algn="ctr" fontAlgn="auto">
              <a:spcAft>
                <a:spcPts val="0"/>
              </a:spcAft>
              <a:defRPr/>
            </a:pPr>
            <a:endParaRPr lang="bg-BG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00842" y="2060848"/>
            <a:ext cx="831986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Възнаграждения и осигурителни вноски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55 507 255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Издръжка                                                                          13 836 409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Данъци, такси и административни санкции           171 260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Стипендии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                                      354 014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Текущи трансфери, обезщетения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помощи за домакинствата                                              31 501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Субсидии за нефинансови предприятия                       49 469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Субсидии за юридически лица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 нестопанска цел                                                              1 421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8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80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членски внос                                                             300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Придобиване на нефинансови активи                     1 000 444 лв.</a:t>
            </a:r>
          </a:p>
          <a:p>
            <a:pPr algn="just">
              <a:buFont typeface="Arial" charset="0"/>
              <a:buNone/>
            </a:pPr>
            <a:r>
              <a:rPr lang="bg-BG" sz="2100" b="1" dirty="0" smtClean="0">
                <a:latin typeface="Cambria" pitchFamily="18" charset="0"/>
                <a:ea typeface="Cambria Math" pitchFamily="18" charset="0"/>
              </a:rPr>
              <a:t>Всичко по бюджет 2023 г.                                        72 372 532 лв.</a:t>
            </a: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138688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2961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2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ИКОНОМИЧЕСКИ ТИП В ДОФИНАНСИРАНИ ДЪРЖАВНИ ДЕЙНОСТИ</a:t>
            </a:r>
          </a:p>
          <a:p>
            <a:pPr algn="ctr" fontAlgn="auto">
              <a:spcAft>
                <a:spcPts val="0"/>
              </a:spcAft>
              <a:defRPr/>
            </a:pPr>
            <a:endParaRPr lang="bg-BG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00842" y="2060848"/>
            <a:ext cx="831986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Възнаграждения и осигурителни вноски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732 531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Издръжка                                                                                506 981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Данъци, такси и административни санкции                3 983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Субсидии за юридически лица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 нестопанска цел                                                                   60 000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Придобиване на нефинансови активи                       214 757 лв.</a:t>
            </a:r>
          </a:p>
          <a:p>
            <a:pPr algn="just">
              <a:buFont typeface="Arial" charset="0"/>
              <a:buNone/>
            </a:pPr>
            <a:r>
              <a:rPr lang="bg-BG" sz="2100" b="1" dirty="0" smtClean="0">
                <a:latin typeface="Cambria" pitchFamily="18" charset="0"/>
                <a:ea typeface="Cambria Math" pitchFamily="18" charset="0"/>
              </a:rPr>
              <a:t>Всичко по бюджет 2023 г.                                         1 518 252 лв.</a:t>
            </a: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251730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29614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2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ИКОНОМИЧЕСКИ ТИП В МЕСТНИ ДЕЙНОСТИ</a:t>
            </a:r>
          </a:p>
          <a:p>
            <a:pPr algn="ctr" fontAlgn="auto">
              <a:spcAft>
                <a:spcPts val="0"/>
              </a:spcAft>
              <a:defRPr/>
            </a:pPr>
            <a:endParaRPr lang="bg-BG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00842" y="2060848"/>
            <a:ext cx="831986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Възнаграждения и осигурителни вноски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8 424 786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Издръжка                                                                          21 044 443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Данъци, такси и административни санкции         -346 078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Стипендии                                                                                 20 000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Текущи трансфери, обезщетения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помощи за домакинствата                                           404 025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Субсидии за юридически лица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 нестопанска цел                                                                867 600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членски внос                                                      45 317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лихви по заеми                                               886 500 лв.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Придобиване на нефинансови активи                 11 357 745 лв.</a:t>
            </a:r>
          </a:p>
          <a:p>
            <a:pPr algn="just">
              <a:buFont typeface="Arial" charset="0"/>
              <a:buNone/>
            </a:pPr>
            <a:r>
              <a:rPr lang="bg-BG" sz="2100" b="1" dirty="0" smtClean="0">
                <a:latin typeface="Cambria" pitchFamily="18" charset="0"/>
                <a:ea typeface="Cambria Math" pitchFamily="18" charset="0"/>
              </a:rPr>
              <a:t>Всичко по бюджет 2023 г.                                       42 704 338 лв.</a:t>
            </a: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36276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5841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ФУНКЦИОНАЛЕН ПРИЗНАК</a:t>
            </a:r>
            <a:endParaRPr lang="bg-BG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00842" y="2060848"/>
            <a:ext cx="8131599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Държавни служби 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9 493 454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 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Отбрана и сигурност 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847 701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Образование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51 463 833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5 001 001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Социални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грижи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      10 840 238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Жилищно строителство,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БКС и ООС                                             14 719 672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Култура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        6 213 151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Икономически дейности    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услуги                                                   4 531 626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лихви и такси                    911 500 лв.</a:t>
            </a:r>
            <a:endParaRPr lang="bg-BG" sz="2100" dirty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Капиталови разходи                       12 572 946 лв.</a:t>
            </a:r>
          </a:p>
          <a:p>
            <a:pPr algn="just"/>
            <a:r>
              <a:rPr lang="bg-BG" sz="2100" b="1" dirty="0" smtClean="0">
                <a:latin typeface="Cambria" pitchFamily="18" charset="0"/>
              </a:rPr>
              <a:t>Всичко по бюджет 2023 г.      116 595 122 лв.</a:t>
            </a:r>
            <a:endParaRPr lang="bg-BG" sz="2100" b="1" dirty="0">
              <a:solidFill>
                <a:srgbClr val="00B0F0"/>
              </a:solidFill>
              <a:latin typeface="Cambria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36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260648"/>
            <a:ext cx="8319868" cy="15841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2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ФУНКЦИОНАЛЕН ПРИЗНАК В ДЪРЖАВНИ ДЕЙНОСТИ</a:t>
            </a:r>
          </a:p>
          <a:p>
            <a:pPr algn="ctr" fontAlgn="auto">
              <a:spcAft>
                <a:spcPts val="0"/>
              </a:spcAft>
              <a:defRPr/>
            </a:pPr>
            <a:endParaRPr lang="bg-BG" sz="32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7" name="Текстово поле 4"/>
          <p:cNvSpPr txBox="1">
            <a:spLocks noChangeArrowheads="1"/>
          </p:cNvSpPr>
          <p:nvPr/>
        </p:nvSpPr>
        <p:spPr bwMode="auto">
          <a:xfrm>
            <a:off x="489522" y="1508650"/>
            <a:ext cx="8231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Разходна част  в  държавни дейности: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72 372 532лв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400" dirty="0">
              <a:solidFill>
                <a:srgbClr val="0D0D0D"/>
              </a:solidFill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44501" y="2420888"/>
            <a:ext cx="8087940" cy="4724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Държавни служби 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4 578 523лв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 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Отбрана и сигурност 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721 055лв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Образование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42 932 387лв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4 780 332лв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Социални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грижи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8 206 149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Култура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 3 104 173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Икономически дейности    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услуги                                                   49 469 лв.</a:t>
            </a:r>
            <a:endParaRPr lang="bg-BG" sz="2100" dirty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Капиталови разходи                    1 000 444лв.</a:t>
            </a:r>
          </a:p>
          <a:p>
            <a:pPr algn="just"/>
            <a:endParaRPr lang="bg-BG" sz="2000" dirty="0">
              <a:solidFill>
                <a:srgbClr val="00B0F0"/>
              </a:solidFill>
              <a:latin typeface="Cambria" pitchFamily="18" charset="0"/>
              <a:ea typeface="Cambria Math" pitchFamily="18" charset="0"/>
            </a:endParaRPr>
          </a:p>
          <a:p>
            <a:pPr lvl="4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2 150 458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 </a:t>
            </a:r>
            <a:r>
              <a:rPr lang="bg-BG" sz="2400" dirty="0">
                <a:latin typeface="Cambria" pitchFamily="18" charset="0"/>
                <a:ea typeface="Cambria Math" pitchFamily="18" charset="0"/>
              </a:rPr>
              <a:t>повече за образование </a:t>
            </a:r>
          </a:p>
          <a:p>
            <a:pPr lvl="4">
              <a:buFont typeface="Wingdings" pitchFamily="2" charset="2"/>
              <a:buChar char="Ø"/>
            </a:pPr>
            <a:r>
              <a:rPr lang="bg-BG" sz="24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4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1 036 052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 </a:t>
            </a:r>
            <a:r>
              <a:rPr lang="bg-BG" sz="2400" dirty="0">
                <a:latin typeface="Cambria" pitchFamily="18" charset="0"/>
                <a:ea typeface="Cambria Math" pitchFamily="18" charset="0"/>
              </a:rPr>
              <a:t>повече за </a:t>
            </a:r>
            <a:r>
              <a:rPr lang="bg-BG" sz="24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</a:p>
          <a:p>
            <a:pPr lvl="4"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1 164 495 лв. </a:t>
            </a:r>
            <a:r>
              <a:rPr lang="bg-BG" sz="2400" dirty="0" smtClean="0">
                <a:latin typeface="Cambria" pitchFamily="18" charset="0"/>
                <a:ea typeface="Cambria Math" pitchFamily="18" charset="0"/>
              </a:rPr>
              <a:t>повече за социални услуги</a:t>
            </a:r>
            <a:endParaRPr lang="bg-BG" sz="2000" dirty="0" smtClean="0">
              <a:latin typeface="Cambria" pitchFamily="18" charset="0"/>
              <a:ea typeface="Cambria Math" pitchFamily="18" charset="0"/>
            </a:endParaRPr>
          </a:p>
          <a:p>
            <a:pPr>
              <a:buFont typeface="Wingdings" pitchFamily="2" charset="2"/>
              <a:buChar char="Ø"/>
            </a:pPr>
            <a:endParaRPr lang="bg-BG" sz="2000" dirty="0"/>
          </a:p>
        </p:txBody>
      </p:sp>
    </p:spTree>
    <p:extLst>
      <p:ext uri="{BB962C8B-B14F-4D97-AF65-F5344CB8AC3E}">
        <p14:creationId xmlns:p14="http://schemas.microsoft.com/office/powerpoint/2010/main" val="331217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188640"/>
            <a:ext cx="8319868" cy="16561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2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ФУНКЦИОНАЛЕН ПРИЗНАК В ДОФИНАСИРАНИ ДЪРЖАВНИ ДЕЙНОСТИ</a:t>
            </a:r>
            <a:endParaRPr lang="bg-BG" sz="24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7" name="Текстово поле 4"/>
          <p:cNvSpPr txBox="1">
            <a:spLocks noChangeArrowheads="1"/>
          </p:cNvSpPr>
          <p:nvPr/>
        </p:nvSpPr>
        <p:spPr bwMode="auto">
          <a:xfrm>
            <a:off x="489522" y="1508650"/>
            <a:ext cx="823118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Разходна част  в  дофинансирани държавни дейности:     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1 518 252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400" dirty="0">
              <a:solidFill>
                <a:srgbClr val="0D0D0D"/>
              </a:solidFill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44501" y="2780928"/>
            <a:ext cx="8087940" cy="3308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endParaRPr lang="bg-BG" sz="2100" dirty="0" smtClean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endParaRPr lang="bg-BG" sz="2100" dirty="0"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Държавни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служби 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671 944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 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Отбрана и сигурност 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7 736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Образование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370 525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30 000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Социални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грижи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65 154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Култура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158 136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Капиталови разходи                    214 757 лв.</a:t>
            </a:r>
          </a:p>
          <a:p>
            <a:pPr algn="just"/>
            <a:endParaRPr lang="bg-BG" sz="2000" dirty="0">
              <a:solidFill>
                <a:srgbClr val="00B0F0"/>
              </a:solidFill>
              <a:latin typeface="Cambria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3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0842" y="188640"/>
            <a:ext cx="8319868" cy="165618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ПРОЕКТОБЮДЖЕТ  </a:t>
            </a:r>
            <a:r>
              <a:rPr lang="bg-BG" sz="32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2400" b="1" dirty="0" smtClean="0">
                <a:ln w="11430"/>
                <a:solidFill>
                  <a:schemeClr val="bg2">
                    <a:lumMod val="2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РАЗПРЕДЕЛЕНИЕ НА РАЗХОДИТЕ ПО ФУНКЦИОНАЛЕН ПРИЗНАК В МЕСТНИ ДЕЙНОСТИ</a:t>
            </a:r>
            <a:endParaRPr lang="bg-BG" sz="2400" b="1" dirty="0">
              <a:ln w="11430"/>
              <a:solidFill>
                <a:schemeClr val="bg2">
                  <a:lumMod val="2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11267" name="Текстово поле 4"/>
          <p:cNvSpPr txBox="1">
            <a:spLocks noChangeArrowheads="1"/>
          </p:cNvSpPr>
          <p:nvPr/>
        </p:nvSpPr>
        <p:spPr bwMode="auto">
          <a:xfrm>
            <a:off x="489522" y="1508650"/>
            <a:ext cx="82311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Разходна част  в  местни дейности: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42 704 338 лв</a:t>
            </a:r>
            <a:r>
              <a:rPr lang="bg-BG" sz="2400" b="1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.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400" dirty="0">
              <a:solidFill>
                <a:srgbClr val="0D0D0D"/>
              </a:solidFill>
              <a:latin typeface="Cambria" pitchFamily="18" charset="0"/>
              <a:ea typeface="Cambria Math" pitchFamily="18" charset="0"/>
            </a:endParaRPr>
          </a:p>
        </p:txBody>
      </p:sp>
      <p:sp>
        <p:nvSpPr>
          <p:cNvPr id="11268" name="Текстово поле 5"/>
          <p:cNvSpPr txBox="1">
            <a:spLocks noChangeArrowheads="1"/>
          </p:cNvSpPr>
          <p:nvPr/>
        </p:nvSpPr>
        <p:spPr bwMode="auto">
          <a:xfrm>
            <a:off x="427025" y="2451720"/>
            <a:ext cx="808794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Държавни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служби 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4 242 987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 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>
                <a:latin typeface="Cambria" pitchFamily="18" charset="0"/>
                <a:ea typeface="Cambria Math" pitchFamily="18" charset="0"/>
              </a:rPr>
              <a:t>Отбрана и сигурност 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118 910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Образование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1 160 921 лв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.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Здравеопазване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             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190 669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endParaRPr lang="bg-BG" sz="2100" dirty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Социални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грижи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             </a:t>
            </a:r>
            <a:r>
              <a:rPr lang="en-US" sz="2100" dirty="0" smtClean="0">
                <a:latin typeface="Cambria" pitchFamily="18" charset="0"/>
                <a:ea typeface="Cambria Math" pitchFamily="18" charset="0"/>
              </a:rPr>
              <a:t> 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2 568 935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Жилищно строителство,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БКС и ООС                                       14 719 672 лв.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  <a:r>
              <a:rPr lang="bg-BG" sz="21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</a:rPr>
              <a:t> </a:t>
            </a:r>
            <a:endParaRPr lang="bg-BG" sz="2100" dirty="0" smtClean="0">
              <a:solidFill>
                <a:srgbClr val="00B05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Култура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	</a:t>
            </a: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 2 950 842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Икономически дейности 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и услуги                                              4 482 157 лв.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Разходи за лихви и такси                911 500 лв. </a:t>
            </a:r>
            <a:r>
              <a:rPr lang="bg-BG" sz="2100" dirty="0">
                <a:latin typeface="Cambria" pitchFamily="18" charset="0"/>
                <a:ea typeface="Cambria Math" pitchFamily="18" charset="0"/>
              </a:rPr>
              <a:t>		</a:t>
            </a:r>
          </a:p>
          <a:p>
            <a:pPr algn="just">
              <a:buFont typeface="Arial" charset="0"/>
              <a:buNone/>
            </a:pPr>
            <a:r>
              <a:rPr lang="bg-BG" sz="2100" dirty="0" smtClean="0">
                <a:latin typeface="Cambria" pitchFamily="18" charset="0"/>
                <a:ea typeface="Cambria Math" pitchFamily="18" charset="0"/>
              </a:rPr>
              <a:t>Капиталови разходи                   11 357 745 лв.</a:t>
            </a:r>
          </a:p>
          <a:p>
            <a:pPr algn="just"/>
            <a:endParaRPr lang="bg-BG" sz="2000" dirty="0">
              <a:solidFill>
                <a:srgbClr val="00B0F0"/>
              </a:solidFill>
              <a:latin typeface="Cambria" pitchFamily="18" charset="0"/>
              <a:ea typeface="Cambria Math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5613" y="1484313"/>
            <a:ext cx="8208962" cy="4637087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19</a:t>
            </a: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000 лв. </a:t>
            </a:r>
            <a:r>
              <a:rPr lang="bg-BG" sz="20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 подпомагане на новородени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 - по </a:t>
            </a: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50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 лв.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новородено дете и по </a:t>
            </a:r>
            <a:r>
              <a:rPr lang="en-US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</a:t>
            </a: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</a:t>
            </a:r>
            <a:r>
              <a:rPr lang="en-US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0 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лв. 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новородени близнаци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100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000 лв. 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помощи за намалени цени на пътувания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5 000 лв.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фонд за асистирана репродукция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20 000 лв. </a:t>
            </a:r>
            <a:r>
              <a:rPr lang="bg-BG" sz="20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насърчаване на творческите заложби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деца с изявени дарби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000 лв.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пострадали при бедствия</a:t>
            </a:r>
          </a:p>
          <a:p>
            <a:pPr algn="just"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</a:t>
            </a:r>
            <a:r>
              <a:rPr lang="en-US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6</a:t>
            </a:r>
            <a:r>
              <a:rPr lang="bg-BG" sz="2000" b="1" dirty="0" smtClean="0">
                <a:solidFill>
                  <a:srgbClr val="00B05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000 лева </a:t>
            </a:r>
            <a:r>
              <a:rPr lang="bg-BG" sz="2000" dirty="0"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0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помощи здравеопазване и социални дейности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116632"/>
            <a:ext cx="8319868" cy="136815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2800" b="1" dirty="0">
                <a:ln w="11430"/>
                <a:solidFill>
                  <a:srgbClr val="006600"/>
                </a:solidFill>
                <a:latin typeface="Cambria" pitchFamily="18" charset="0"/>
              </a:rPr>
              <a:t>ПРЕДЛОЖЕНИЯ </a:t>
            </a:r>
            <a:r>
              <a:rPr lang="bg-BG" sz="2800" b="1" dirty="0" smtClean="0">
                <a:ln w="11430"/>
                <a:solidFill>
                  <a:srgbClr val="006600"/>
                </a:solidFill>
                <a:latin typeface="Cambria" pitchFamily="18" charset="0"/>
              </a:rPr>
              <a:t>ВКЛЮЧЕНИ В РАЗХОДНАТА </a:t>
            </a:r>
            <a:r>
              <a:rPr lang="bg-BG" sz="2800" b="1" dirty="0">
                <a:ln w="11430"/>
                <a:solidFill>
                  <a:srgbClr val="006600"/>
                </a:solidFill>
                <a:latin typeface="Cambria" pitchFamily="18" charset="0"/>
              </a:rPr>
              <a:t>ЧАСТ </a:t>
            </a:r>
            <a:r>
              <a:rPr lang="bg-BG" sz="2800" b="1" dirty="0" smtClean="0">
                <a:ln w="11430"/>
                <a:solidFill>
                  <a:srgbClr val="006600"/>
                </a:solidFill>
                <a:latin typeface="Cambria" pitchFamily="18" charset="0"/>
              </a:rPr>
              <a:t>НА ПРОЕКТОБЮДЖЕТА ЗА 2023 </a:t>
            </a:r>
            <a:r>
              <a:rPr lang="bg-BG" sz="2800" b="1" dirty="0">
                <a:ln w="11430"/>
                <a:solidFill>
                  <a:srgbClr val="006600"/>
                </a:solidFill>
                <a:latin typeface="Cambria" pitchFamily="18" charset="0"/>
              </a:rPr>
              <a:t>година - АКЦЕНТИ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1844824"/>
            <a:ext cx="8319868" cy="4449106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bg-BG" sz="26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Програма за капиталови разходи за 2023 г. : </a:t>
            </a:r>
          </a:p>
          <a:p>
            <a:pPr marL="0" indent="0" eaLnBrk="1" hangingPunct="1">
              <a:lnSpc>
                <a:spcPct val="90000"/>
              </a:lnSpc>
            </a:pPr>
            <a:r>
              <a:rPr lang="bg-BG" sz="26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20 004 113  лв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</a:t>
            </a:r>
          </a:p>
          <a:p>
            <a:pPr marL="0" indent="0" eaLnBrk="1" hangingPunct="1">
              <a:lnSpc>
                <a:spcPct val="90000"/>
              </a:lnSpc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eaLnBrk="1" hangingPunct="1">
              <a:lnSpc>
                <a:spcPct val="90000"/>
              </a:lnSpc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Източници на финансиране: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 целева субсидия за капиталови разходи: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2 607 300 лв.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 постъпления от продажба на общински нефинансови активи:</a:t>
            </a:r>
          </a:p>
          <a:p>
            <a:pPr marL="0" indent="0">
              <a:lnSpc>
                <a:spcPct val="90000"/>
              </a:lnSpc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    150 000 лв.</a:t>
            </a:r>
            <a:endParaRPr lang="bg-BG" sz="240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от постъпления от заемни средства: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767 800 лв.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 други собствени приходи, трансфери и финансиране: 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821 630 лв.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 преходен остатък от 2022 г.: 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8 226 216 лв.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 средства от Европейския съюз, средства по ДМП и договори и свързаното с тях национално и общинско съфинансиране :</a:t>
            </a:r>
          </a:p>
          <a:p>
            <a:pPr marL="0" indent="0">
              <a:lnSpc>
                <a:spcPct val="90000"/>
              </a:lnSpc>
            </a:pP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    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7 431 167 лв.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1402876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564904"/>
            <a:ext cx="8319868" cy="3729026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603 729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основен ремонт на плувен басейн в спортен комплекс „Христо Ботев“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406 731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основен ремонт на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Сепарираща инсталация</a:t>
            </a:r>
            <a:endParaRPr lang="bg-BG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1 529 742 лв.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ремонт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път VRC 1036 /Девене-</a:t>
            </a:r>
            <a:r>
              <a:rPr lang="ru-RU" sz="2400" b="0" dirty="0" err="1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Чирен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-път II-15/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223 900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благоустрояване и реализиране на регулация в района на жск „Веслец 2“, жск „Детелина“ и жск „Славия“, ж. бл. на ул. „Любен Каравелов“ № 20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1 321 880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и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зграждане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парк в ж.к. „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Сениче“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306 000 лв.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за изграждане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отоплителна инсталация на спортна зала „Вестител“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21949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ПРОЕКТОБЮДЖЕТ – АКЦЕНТИ ПРЕХОДНИ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250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636912"/>
            <a:ext cx="8319868" cy="3657018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300 000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акупуване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сметосъбиращ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автомобил с вместимост на коша до 20 куб. м. - 1 бр. за ОП "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БКС"</a:t>
            </a:r>
            <a:endParaRPr lang="bg-BG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369 273 лв.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 изграждане на Многофункционална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площадка в ж. к. „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Младост“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204 000 лв.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изграждане на паркинг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 ж. к. „Дъбника“ между кв. 52 и кв. 53 </a:t>
            </a:r>
            <a:endParaRPr lang="ru-RU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204 000 лв.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изграждане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на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паркинг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 ЦГЧ, между кв. 160 и кв.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170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ru-RU" sz="24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226697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ПРОЕКТОБЮДЖЕТ – АКЦЕНТИ ПРЕХОДНИ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956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780928"/>
            <a:ext cx="8319868" cy="3513002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448 921 лв.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основен ремонт на път VRC1028 / ІІІ - 101 / Враца - с. Нефела (от околовръстен път до кв. Кулата)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448 921 лв.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основен ремонт на път VRC1029 / ІІІ - 101, Враца - Криводол / - Лиляче - / ІІ - 15/- на пътен участък/ ІІІ - 101, Враца - Криводол / до вход табела с.Лиляче</a:t>
            </a:r>
            <a:endParaRPr lang="bg-BG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59 880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п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одмяна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на спиркови навеси на градския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транспорт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241098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ПРОЕКТОБЮДЖЕТ – АКЦЕНТИ НОВИ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070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852936"/>
            <a:ext cx="8319868" cy="3440994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578 358 лв. </a:t>
            </a:r>
            <a:r>
              <a:rPr lang="bg-BG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о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сновен 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ремонт на ул. „Александър Стамболийски“, с. 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Баница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223 000 лв. 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частично 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изграждане на ново улично осветление  в ж.к "Дъбника" и  в ж.к. "</a:t>
            </a:r>
            <a:r>
              <a:rPr lang="ru-RU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Металург“</a:t>
            </a:r>
            <a:endParaRPr lang="ru-RU" sz="28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35 000 лв. </a:t>
            </a:r>
            <a:r>
              <a:rPr lang="bg-BG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28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детски съоръжения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ru-RU" sz="2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75 000 лв.</a:t>
            </a:r>
            <a:r>
              <a:rPr lang="ru-RU" sz="28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за изготвяне на генерален план за организация на движение на град Враца </a:t>
            </a:r>
            <a:endParaRPr lang="bg-BG" sz="28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bg-BG" sz="24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919" y="225924"/>
            <a:ext cx="8319868" cy="219496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ПРОЕКТОБЮДЖЕТ – АКЦЕНТИ НОВИ ОБЕКТИ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52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204864"/>
            <a:ext cx="8319868" cy="432048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711 380 лв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Модернизация на уличното осветление в Община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Враца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931 107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„Реконструкция и ремонт на общински жилища в съвременни жилища за настаняване на уязвими групи от населението и други групи в неравностойно положение “ 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119 414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Мерки за справяне с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пандемията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  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ПРОЕКТИ - АКЦЕНТИ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19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2204864"/>
            <a:ext cx="8319868" cy="432048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bg-BG" sz="2400" b="1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</a:t>
            </a: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268 488 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„Координирани и ефективни реакции от страна на властите при аварийни ситуации в региона Долж – Враца“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276 960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– „Екологични и рециклиращи администрации“</a:t>
            </a: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83 671 лв. –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„М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ладежки </a:t>
            </a:r>
            <a:r>
              <a:rPr lang="ru-RU" sz="24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дом - атрактивно културно </a:t>
            </a:r>
            <a:r>
              <a:rPr lang="ru-RU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средище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“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225924"/>
            <a:ext cx="8319868" cy="1690908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КАПИТАЛОВА ПРОГРАМА НА ОБЩИНА ВРАЦА ЗА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2023 </a:t>
            </a:r>
            <a:r>
              <a:rPr lang="bg-BG" sz="32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ГОДИНА </a:t>
            </a:r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– ПРОЕКТИ - АКЦЕНТИ</a:t>
            </a:r>
            <a:endParaRPr lang="bg-BG" sz="32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519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9684" cy="1285884"/>
          </a:xfrm>
          <a:solidFill>
            <a:srgbClr val="FFFFFF"/>
          </a:solidFill>
          <a:ln>
            <a:solidFill>
              <a:srgbClr val="00FF99"/>
            </a:solidFill>
          </a:ln>
        </p:spPr>
        <p:txBody>
          <a:bodyPr/>
          <a:lstStyle/>
          <a:p>
            <a:pPr algn="ctr"/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ТЕКУЩИ РЕМОНТИ НА ОБЩИНА ВРАЦА ЗА 2023 ГОДИНА - АКЦЕНТИ</a:t>
            </a:r>
            <a:endParaRPr lang="bg-BG" dirty="0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1772816"/>
            <a:ext cx="8429684" cy="424847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</a:pPr>
            <a:endParaRPr lang="bg-BG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883 000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текущ ремонт на улици</a:t>
            </a: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1 652 000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ремонт на тротоари и междублокови пространства</a:t>
            </a: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400 000 лв. 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изграждане на паркинги в кварталите</a:t>
            </a:r>
          </a:p>
          <a:p>
            <a:pPr>
              <a:buFont typeface="Wingdings" pitchFamily="2" charset="2"/>
              <a:buChar char="Ø"/>
            </a:pPr>
            <a:r>
              <a:rPr lang="bg-BG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100 000 лв.</a:t>
            </a:r>
            <a:r>
              <a:rPr lang="bg-BG" sz="24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за текущи ремонти, осигуряващи устойчивост по проекти</a:t>
            </a:r>
          </a:p>
          <a:p>
            <a:pPr>
              <a:lnSpc>
                <a:spcPct val="150000"/>
              </a:lnSpc>
            </a:pPr>
            <a:endParaRPr lang="bg-BG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endParaRPr lang="bg-BG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429684" cy="1285884"/>
          </a:xfrm>
          <a:solidFill>
            <a:srgbClr val="FFFFFF"/>
          </a:solidFill>
          <a:ln>
            <a:solidFill>
              <a:srgbClr val="00FF99"/>
            </a:solidFill>
          </a:ln>
        </p:spPr>
        <p:txBody>
          <a:bodyPr/>
          <a:lstStyle/>
          <a:p>
            <a:pPr algn="ctr"/>
            <a:r>
              <a:rPr lang="bg-BG" sz="32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</a:rPr>
              <a:t> РЕМОНТИ в кметствата от ОБЩИНА ВРАЦА ЗА 2023 ГОДИНА </a:t>
            </a:r>
            <a:endParaRPr lang="bg-BG" dirty="0">
              <a:solidFill>
                <a:srgbClr val="006600"/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158" y="1268760"/>
            <a:ext cx="8429684" cy="475252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50000"/>
              </a:lnSpc>
            </a:pPr>
            <a:endParaRPr lang="bg-BG" sz="3200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2 426 600 лв.  </a:t>
            </a:r>
            <a:r>
              <a:rPr lang="bg-BG" sz="32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а ремонт на общински пътища между населените места;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300 000 лв.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бетониране;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220 000 лв.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видеонаблюдение;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bg-BG" sz="32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200 000 лв. </a:t>
            </a:r>
            <a:r>
              <a:rPr lang="bg-BG" sz="3200" b="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за </a:t>
            </a:r>
            <a:r>
              <a:rPr lang="bg-BG" sz="3200" b="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соларни лампи.</a:t>
            </a:r>
            <a:endParaRPr lang="bg-BG" sz="32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bg-BG" sz="3200" b="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bg-BG" sz="3200" b="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>
              <a:lnSpc>
                <a:spcPct val="150000"/>
              </a:lnSpc>
            </a:pPr>
            <a:endParaRPr lang="bg-BG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649180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95536" y="1772816"/>
            <a:ext cx="8302377" cy="4608512"/>
          </a:xfrm>
        </p:spPr>
        <p:txBody>
          <a:bodyPr>
            <a:normAutofit/>
          </a:bodyPr>
          <a:lstStyle/>
          <a:p>
            <a:pPr eaLnBrk="1" hangingPunct="1">
              <a:buFont typeface="Arial" charset="0"/>
              <a:buNone/>
            </a:pPr>
            <a:endParaRPr lang="bg-BG" sz="26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bg-BG" sz="26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Преходни проекти по оперативни програми:</a:t>
            </a:r>
            <a:r>
              <a:rPr lang="bg-BG" sz="26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   </a:t>
            </a:r>
            <a:r>
              <a:rPr lang="bg-BG" sz="26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Осигуряване функционирането на Областен информационен център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– Враца;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Приеми ме 2015;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ru-RU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СТИМУЛ –</a:t>
            </a: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 Услуги за ранно детско развитие;</a:t>
            </a:r>
            <a:endParaRPr lang="ru-RU" sz="2400" b="1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Топъл 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обяд в условията на пандемията от COVID 19 в </a:t>
            </a: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община Враца;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Модернизиране на градския транспорт в Община Враца;</a:t>
            </a:r>
          </a:p>
          <a:p>
            <a:pPr algn="just" eaLnBrk="1" hangingPunct="1">
              <a:buFont typeface="Wingdings" pitchFamily="2" charset="2"/>
              <a:buChar char="Ø"/>
            </a:pPr>
            <a:endParaRPr lang="ru-RU" sz="1800" b="1" dirty="0" smtClean="0">
              <a:solidFill>
                <a:schemeClr val="tx1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buFont typeface="Wingdings" pitchFamily="2" charset="2"/>
              <a:buChar char="Ø"/>
            </a:pPr>
            <a:endParaRPr lang="bg-BG" sz="2800" dirty="0" smtClean="0"/>
          </a:p>
          <a:p>
            <a:pPr eaLnBrk="1" hangingPunct="1">
              <a:buFont typeface="Arial" charset="0"/>
              <a:buChar char="•"/>
            </a:pPr>
            <a:endParaRPr lang="bg-BG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95536" y="87215"/>
            <a:ext cx="8319868" cy="129266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bg-BG" sz="4000" dirty="0">
                <a:solidFill>
                  <a:schemeClr val="accent2"/>
                </a:solidFill>
              </a:rPr>
              <a:t/>
            </a:r>
            <a:br>
              <a:rPr lang="bg-BG" sz="4000" dirty="0">
                <a:solidFill>
                  <a:schemeClr val="accent2"/>
                </a:solidFill>
              </a:rPr>
            </a:br>
            <a:endParaRPr lang="bg-BG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mbria Math" pitchFamily="18" charset="0"/>
              <a:ea typeface="Cambria Math" pitchFamily="18" charset="0"/>
            </a:endParaRPr>
          </a:p>
        </p:txBody>
      </p:sp>
      <p:sp>
        <p:nvSpPr>
          <p:cNvPr id="5" name="Правоъгълник 4"/>
          <p:cNvSpPr/>
          <p:nvPr/>
        </p:nvSpPr>
        <p:spPr>
          <a:xfrm>
            <a:off x="386372" y="87215"/>
            <a:ext cx="8319868" cy="129266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2023 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ГОДИНА</a:t>
            </a:r>
            <a:r>
              <a:rPr lang="en-US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047750" y="207963"/>
            <a:ext cx="7024688" cy="1143000"/>
          </a:xfrm>
        </p:spPr>
        <p:txBody>
          <a:bodyPr/>
          <a:lstStyle/>
          <a:p>
            <a:pPr algn="ctr" eaLnBrk="1" hangingPunct="1"/>
            <a:endParaRPr lang="bg-BG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00842" y="1916832"/>
            <a:ext cx="8297071" cy="3456384"/>
          </a:xfrm>
        </p:spPr>
        <p:txBody>
          <a:bodyPr>
            <a:normAutofit fontScale="70000" lnSpcReduction="20000"/>
          </a:bodyPr>
          <a:lstStyle/>
          <a:p>
            <a:pPr marL="0" indent="0" algn="just" eaLnBrk="1" hangingPunct="1">
              <a:buFont typeface="Wingdings 2" pitchFamily="18" charset="2"/>
              <a:buNone/>
            </a:pPr>
            <a:endParaRPr lang="bg-BG" sz="2000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endParaRPr lang="bg-BG" sz="2000" b="1" dirty="0" smtClean="0">
              <a:solidFill>
                <a:schemeClr val="tx1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bg-BG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Социално </a:t>
            </a:r>
            <a:r>
              <a:rPr lang="bg-BG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включване на лица с психични </a:t>
            </a:r>
            <a:r>
              <a:rPr lang="bg-BG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разстройства и </a:t>
            </a:r>
            <a:r>
              <a:rPr lang="bg-BG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с интелектуални затруднения</a:t>
            </a:r>
            <a:r>
              <a:rPr lang="bg-BG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;</a:t>
            </a:r>
          </a:p>
          <a:p>
            <a:pPr algn="just">
              <a:buFont typeface="Wingdings" pitchFamily="2" charset="2"/>
              <a:buChar char="Ø"/>
            </a:pPr>
            <a:r>
              <a:rPr lang="ru-RU" sz="38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Реконструкция </a:t>
            </a:r>
            <a:r>
              <a:rPr lang="ru-RU" sz="38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и ремонт на общински жилища в съвременни социални жилища за настаняване на уязвими групи от населението и други групи  в неравностойно положение;</a:t>
            </a:r>
            <a:endParaRPr lang="bg-BG" sz="3800" dirty="0">
              <a:solidFill>
                <a:srgbClr val="006600"/>
              </a:solidFill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bg-BG" sz="70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bg-BG" sz="4500" dirty="0">
              <a:latin typeface="Cambria" pitchFamily="18" charset="0"/>
              <a:ea typeface="Cambria Math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ru-RU" sz="2800" dirty="0" smtClean="0"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algn="just" eaLnBrk="1" hangingPunct="1"/>
            <a:endParaRPr lang="ru-RU" sz="2000" dirty="0" smtClean="0"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marL="0" indent="0" eaLnBrk="1" hangingPunct="1"/>
            <a:endParaRPr lang="bg-BG" sz="1600" b="1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188639"/>
            <a:ext cx="8319868" cy="13707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2023 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ГОДИНА</a:t>
            </a:r>
            <a:r>
              <a:rPr lang="en-US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00842" y="1628799"/>
            <a:ext cx="8203408" cy="4824389"/>
          </a:xfrm>
        </p:spPr>
        <p:txBody>
          <a:bodyPr>
            <a:no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endParaRPr lang="ru-RU" sz="2400" dirty="0" smtClean="0"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bg-BG" sz="2400" b="1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  <a:cs typeface="Cambria Math" pitchFamily="18" charset="0"/>
              </a:rPr>
              <a:t>Координирани и ефективни реакции на властите при извънредни ситуации в региона Долж-Враца.</a:t>
            </a:r>
          </a:p>
          <a:p>
            <a:pPr algn="just">
              <a:buFont typeface="Wingdings" pitchFamily="2" charset="2"/>
              <a:buChar char="Ø"/>
            </a:pPr>
            <a:r>
              <a:rPr lang="ru-RU" sz="2400" dirty="0" smtClean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Рехабилитация </a:t>
            </a:r>
            <a:r>
              <a:rPr lang="ru-RU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и модернизация на общинската инфраструктура – системи за външно изкуствено осветление на общините;</a:t>
            </a:r>
          </a:p>
          <a:p>
            <a:pPr algn="just">
              <a:buFont typeface="Wingdings" pitchFamily="2" charset="2"/>
              <a:buChar char="Ø"/>
            </a:pPr>
            <a:r>
              <a:rPr lang="bg-BG" sz="2400" dirty="0">
                <a:solidFill>
                  <a:srgbClr val="006600"/>
                </a:solidFill>
                <a:latin typeface="Cambria" pitchFamily="18" charset="0"/>
                <a:ea typeface="Cambria Math" pitchFamily="18" charset="0"/>
              </a:rPr>
              <a:t>Младежки център Враца – фактор за развитие на Северозапада; </a:t>
            </a:r>
          </a:p>
          <a:p>
            <a:pPr algn="just">
              <a:buFont typeface="Wingdings" pitchFamily="2" charset="2"/>
              <a:buChar char="Ø"/>
            </a:pPr>
            <a:endParaRPr lang="bg-BG" sz="2400" dirty="0" smtClean="0">
              <a:solidFill>
                <a:srgbClr val="006600"/>
              </a:solidFill>
              <a:latin typeface="Cambria" pitchFamily="18" charset="0"/>
              <a:ea typeface="Cambria Math" pitchFamily="18" charset="0"/>
            </a:endParaRPr>
          </a:p>
          <a:p>
            <a:pPr algn="just">
              <a:buFont typeface="Wingdings" pitchFamily="2" charset="2"/>
              <a:buChar char="Ø"/>
            </a:pPr>
            <a:endParaRPr lang="bg-BG" sz="2400" dirty="0">
              <a:latin typeface="Cambria Math" pitchFamily="18" charset="0"/>
              <a:ea typeface="Cambria Math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endParaRPr lang="bg-BG" sz="2400" dirty="0" smtClean="0">
              <a:solidFill>
                <a:srgbClr val="ABE500"/>
              </a:solidFill>
              <a:latin typeface="Cambria Math" pitchFamily="18" charset="0"/>
              <a:ea typeface="Cambria Math" pitchFamily="18" charset="0"/>
              <a:cs typeface="Cambria Math" pitchFamily="18" charset="0"/>
            </a:endParaRPr>
          </a:p>
          <a:p>
            <a:pPr eaLnBrk="1" hangingPunct="1">
              <a:buFont typeface="Arial" charset="0"/>
              <a:buNone/>
            </a:pPr>
            <a:endParaRPr lang="bg-BG" sz="2400" dirty="0" smtClean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400842" y="188639"/>
            <a:ext cx="8319868" cy="1370787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ПРОЕКТИТЕ НА ОБЩИНА ВРАЦА ЗА </a:t>
            </a:r>
            <a:r>
              <a:rPr lang="bg-BG" sz="2600" b="1" dirty="0" smtClean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2023 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ГОДИНА</a:t>
            </a:r>
            <a:r>
              <a:rPr lang="en-US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,</a:t>
            </a: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 </a:t>
            </a:r>
            <a:endParaRPr lang="en-US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  <a:ea typeface="Cambria Math" pitchFamily="18" charset="0"/>
              <a:cs typeface="Cambria Math" pitchFamily="18" charset="0"/>
            </a:endParaRPr>
          </a:p>
          <a:p>
            <a:pPr algn="ctr">
              <a:defRPr/>
            </a:pPr>
            <a:r>
              <a:rPr lang="bg-BG" sz="2600" b="1" dirty="0">
                <a:ln w="11430"/>
                <a:solidFill>
                  <a:srgbClr val="0066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mbria" pitchFamily="18" charset="0"/>
                <a:ea typeface="Cambria Math" pitchFamily="18" charset="0"/>
                <a:cs typeface="Cambria Math" pitchFamily="18" charset="0"/>
              </a:rPr>
              <a:t>ФИНАНСИРАНИ ПО ЕВРОПЕЙСКИ И ДРУГИ ПРОГРАМИ</a:t>
            </a:r>
            <a:endParaRPr lang="bg-BG" sz="2600" b="1" dirty="0">
              <a:ln w="11430"/>
              <a:solidFill>
                <a:srgbClr val="0066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37" y="2411466"/>
            <a:ext cx="7462151" cy="957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09907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Custom 15">
      <a:dk1>
        <a:srgbClr val="13501D"/>
      </a:dk1>
      <a:lt1>
        <a:sysClr val="window" lastClr="FFFFFF"/>
      </a:lt1>
      <a:dk2>
        <a:srgbClr val="124A1B"/>
      </a:dk2>
      <a:lt2>
        <a:srgbClr val="E8FEF4"/>
      </a:lt2>
      <a:accent1>
        <a:srgbClr val="124A1B"/>
      </a:accent1>
      <a:accent2>
        <a:srgbClr val="1CF392"/>
      </a:accent2>
      <a:accent3>
        <a:srgbClr val="DDF6E1"/>
      </a:accent3>
      <a:accent4>
        <a:srgbClr val="AAFAD6"/>
      </a:accent4>
      <a:accent5>
        <a:srgbClr val="FFFFCB"/>
      </a:accent5>
      <a:accent6>
        <a:srgbClr val="7030A0"/>
      </a:accent6>
      <a:hlink>
        <a:srgbClr val="C8F8E6"/>
      </a:hlink>
      <a:folHlink>
        <a:srgbClr val="99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6274</TotalTime>
  <Words>1541</Words>
  <Application>Microsoft Office PowerPoint</Application>
  <PresentationFormat>Презентация на цял екран (4:3)</PresentationFormat>
  <Paragraphs>254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29</vt:i4>
      </vt:variant>
    </vt:vector>
  </HeadingPairs>
  <TitlesOfParts>
    <vt:vector size="30" baseType="lpstr">
      <vt:lpstr>Angles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ТЕКУЩИ РЕМОНТИ НА ОБЩИНА ВРАЦА ЗА 2023 ГОДИНА - АКЦЕНТИ</vt:lpstr>
      <vt:lpstr> РЕМОНТИ в кметствата от ОБЩИНА ВРАЦА ЗА 2023 ГОДИНА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Silvia</dc:creator>
  <cp:lastModifiedBy>Nikolai Nikolov</cp:lastModifiedBy>
  <cp:revision>714</cp:revision>
  <cp:lastPrinted>2022-03-17T14:13:34Z</cp:lastPrinted>
  <dcterms:created xsi:type="dcterms:W3CDTF">2015-11-25T11:26:53Z</dcterms:created>
  <dcterms:modified xsi:type="dcterms:W3CDTF">2023-08-29T05:25:17Z</dcterms:modified>
</cp:coreProperties>
</file>